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23"/>
  </p:notesMasterIdLst>
  <p:handoutMasterIdLst>
    <p:handoutMasterId r:id="rId24"/>
  </p:handoutMasterIdLst>
  <p:sldIdLst>
    <p:sldId id="467" r:id="rId2"/>
    <p:sldId id="445" r:id="rId3"/>
    <p:sldId id="680" r:id="rId4"/>
    <p:sldId id="681" r:id="rId5"/>
    <p:sldId id="705" r:id="rId6"/>
    <p:sldId id="682" r:id="rId7"/>
    <p:sldId id="683" r:id="rId8"/>
    <p:sldId id="684" r:id="rId9"/>
    <p:sldId id="685" r:id="rId10"/>
    <p:sldId id="704" r:id="rId11"/>
    <p:sldId id="689" r:id="rId12"/>
    <p:sldId id="707" r:id="rId13"/>
    <p:sldId id="717" r:id="rId14"/>
    <p:sldId id="715" r:id="rId15"/>
    <p:sldId id="719" r:id="rId16"/>
    <p:sldId id="713" r:id="rId17"/>
    <p:sldId id="716" r:id="rId18"/>
    <p:sldId id="639" r:id="rId19"/>
    <p:sldId id="714" r:id="rId20"/>
    <p:sldId id="722" r:id="rId21"/>
    <p:sldId id="640" r:id="rId22"/>
  </p:sldIdLst>
  <p:sldSz cx="9144000" cy="6858000" type="screen4x3"/>
  <p:notesSz cx="9144000" cy="6858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drew" initials="a" lastIdx="7" clrIdx="0"/>
  <p:cmAuthor id="7" name="Michele Melia" initials="MM" lastIdx="21" clrIdx="7">
    <p:extLst>
      <p:ext uri="{19B8F6BF-5375-455C-9EA6-DF929625EA0E}">
        <p15:presenceInfo xmlns:p15="http://schemas.microsoft.com/office/powerpoint/2012/main" userId="S-1-5-21-484763869-1644491937-1801674531-1845" providerId="AD"/>
      </p:ext>
    </p:extLst>
  </p:cmAuthor>
  <p:cmAuthor id="1" name="Roy Beck" initials="RWB" lastIdx="9" clrIdx="1"/>
  <p:cmAuthor id="2" name="Adam Glassman" initials="AG" lastIdx="76" clrIdx="2"/>
  <p:cmAuthor id="3" name="Meagan Huggins" initials="MH" lastIdx="11" clrIdx="3"/>
  <p:cmAuthor id="4" name="Allison Ayala" initials="AA" lastIdx="24" clrIdx="4"/>
  <p:cmAuthor id="5" name="Wesley Beaulieu" initials="WB" lastIdx="10" clrIdx="5">
    <p:extLst/>
  </p:cmAuthor>
  <p:cmAuthor id="6" name="Isoken Odia" initials="IO" lastIdx="6" clrIdx="6">
    <p:extLst>
      <p:ext uri="{19B8F6BF-5375-455C-9EA6-DF929625EA0E}">
        <p15:presenceInfo xmlns:p15="http://schemas.microsoft.com/office/powerpoint/2012/main" userId="S-1-5-21-484763869-1644491937-1801674531-1915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2E96"/>
    <a:srgbClr val="C5FF0B"/>
    <a:srgbClr val="FF66FF"/>
    <a:srgbClr val="FFFFFF"/>
    <a:srgbClr val="C5C2EA"/>
    <a:srgbClr val="BBC0F1"/>
    <a:srgbClr val="9393FF"/>
    <a:srgbClr val="17C7D9"/>
    <a:srgbClr val="F8F8F8"/>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2" autoAdjust="0"/>
    <p:restoredTop sz="70022" autoAdjust="0"/>
  </p:normalViewPr>
  <p:slideViewPr>
    <p:cSldViewPr>
      <p:cViewPr varScale="1">
        <p:scale>
          <a:sx n="42" d="100"/>
          <a:sy n="42" d="100"/>
        </p:scale>
        <p:origin x="1506" y="42"/>
      </p:cViewPr>
      <p:guideLst>
        <p:guide orient="horz" pos="2160"/>
        <p:guide pos="2880"/>
      </p:guideLst>
    </p:cSldViewPr>
  </p:slideViewPr>
  <p:outlineViewPr>
    <p:cViewPr>
      <p:scale>
        <a:sx n="33" d="100"/>
        <a:sy n="33" d="100"/>
      </p:scale>
      <p:origin x="0" y="8916"/>
    </p:cViewPr>
  </p:outlineViewPr>
  <p:notesTextViewPr>
    <p:cViewPr>
      <p:scale>
        <a:sx n="75" d="100"/>
        <a:sy n="75" d="100"/>
      </p:scale>
      <p:origin x="0" y="0"/>
    </p:cViewPr>
  </p:notesTextViewPr>
  <p:sorterViewPr>
    <p:cViewPr>
      <p:scale>
        <a:sx n="100" d="100"/>
        <a:sy n="100" d="100"/>
      </p:scale>
      <p:origin x="0" y="51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No crossover</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5% crossover</c:v>
                </c:pt>
              </c:strCache>
            </c:strRef>
          </c:cat>
          <c:val>
            <c:numRef>
              <c:f>Sheet1!$B$2</c:f>
              <c:numCache>
                <c:formatCode>0.00%</c:formatCode>
                <c:ptCount val="1"/>
                <c:pt idx="0">
                  <c:v>2.52E-2</c:v>
                </c:pt>
              </c:numCache>
            </c:numRef>
          </c:val>
          <c:extLst>
            <c:ext xmlns:c16="http://schemas.microsoft.com/office/drawing/2014/chart" uri="{C3380CC4-5D6E-409C-BE32-E72D297353CC}">
              <c16:uniqueId val="{00000000-5BB9-4F35-9807-DD5C6BBFA47C}"/>
            </c:ext>
          </c:extLst>
        </c:ser>
        <c:ser>
          <c:idx val="1"/>
          <c:order val="1"/>
          <c:tx>
            <c:strRef>
              <c:f>Sheet1!$C$1</c:f>
              <c:strCache>
                <c:ptCount val="1"/>
                <c:pt idx="0">
                  <c:v>ITT</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5% crossover</c:v>
                </c:pt>
              </c:strCache>
            </c:strRef>
          </c:cat>
          <c:val>
            <c:numRef>
              <c:f>Sheet1!$C$2</c:f>
              <c:numCache>
                <c:formatCode>0.00%</c:formatCode>
                <c:ptCount val="1"/>
                <c:pt idx="0">
                  <c:v>3.5999999999999997E-2</c:v>
                </c:pt>
              </c:numCache>
            </c:numRef>
          </c:val>
          <c:extLst>
            <c:ext xmlns:c16="http://schemas.microsoft.com/office/drawing/2014/chart" uri="{C3380CC4-5D6E-409C-BE32-E72D297353CC}">
              <c16:uniqueId val="{00000001-5BB9-4F35-9807-DD5C6BBFA47C}"/>
            </c:ext>
          </c:extLst>
        </c:ser>
        <c:ser>
          <c:idx val="2"/>
          <c:order val="2"/>
          <c:tx>
            <c:strRef>
              <c:f>Sheet1!$D$1</c:f>
              <c:strCache>
                <c:ptCount val="1"/>
                <c:pt idx="0">
                  <c:v>PP</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5% crossover</c:v>
                </c:pt>
              </c:strCache>
            </c:strRef>
          </c:cat>
          <c:val>
            <c:numRef>
              <c:f>Sheet1!$D$2</c:f>
              <c:numCache>
                <c:formatCode>0.00%</c:formatCode>
                <c:ptCount val="1"/>
                <c:pt idx="0">
                  <c:v>2.5000000000000001E-2</c:v>
                </c:pt>
              </c:numCache>
            </c:numRef>
          </c:val>
          <c:extLst>
            <c:ext xmlns:c16="http://schemas.microsoft.com/office/drawing/2014/chart" uri="{C3380CC4-5D6E-409C-BE32-E72D297353CC}">
              <c16:uniqueId val="{00000002-5BB9-4F35-9807-DD5C6BBFA47C}"/>
            </c:ext>
          </c:extLst>
        </c:ser>
        <c:ser>
          <c:idx val="3"/>
          <c:order val="3"/>
          <c:tx>
            <c:strRef>
              <c:f>Sheet1!$E$1</c:f>
              <c:strCache>
                <c:ptCount val="1"/>
                <c:pt idx="0">
                  <c:v>AT</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5% crossover</c:v>
                </c:pt>
              </c:strCache>
            </c:strRef>
          </c:cat>
          <c:val>
            <c:numRef>
              <c:f>Sheet1!$E$2</c:f>
              <c:numCache>
                <c:formatCode>0.00%</c:formatCode>
                <c:ptCount val="1"/>
                <c:pt idx="0">
                  <c:v>2.5999999999999999E-2</c:v>
                </c:pt>
              </c:numCache>
            </c:numRef>
          </c:val>
          <c:extLst>
            <c:ext xmlns:c16="http://schemas.microsoft.com/office/drawing/2014/chart" uri="{C3380CC4-5D6E-409C-BE32-E72D297353CC}">
              <c16:uniqueId val="{00000003-5BB9-4F35-9807-DD5C6BBFA47C}"/>
            </c:ext>
          </c:extLst>
        </c:ser>
        <c:dLbls>
          <c:dLblPos val="outEnd"/>
          <c:showLegendKey val="0"/>
          <c:showVal val="1"/>
          <c:showCatName val="0"/>
          <c:showSerName val="0"/>
          <c:showPercent val="0"/>
          <c:showBubbleSize val="0"/>
        </c:dLbls>
        <c:gapWidth val="240"/>
        <c:overlap val="-83"/>
        <c:axId val="664578288"/>
        <c:axId val="664578616"/>
      </c:barChart>
      <c:catAx>
        <c:axId val="664578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en-US"/>
          </a:p>
        </c:txPr>
        <c:crossAx val="664578616"/>
        <c:crosses val="autoZero"/>
        <c:auto val="1"/>
        <c:lblAlgn val="ctr"/>
        <c:lblOffset val="100"/>
        <c:noMultiLvlLbl val="0"/>
      </c:catAx>
      <c:valAx>
        <c:axId val="664578616"/>
        <c:scaling>
          <c:orientation val="minMax"/>
          <c:max val="5.000000000000001E-2"/>
        </c:scaling>
        <c:delete val="0"/>
        <c:axPos val="l"/>
        <c:title>
          <c:tx>
            <c:rich>
              <a:bodyPr rot="-54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r>
                  <a:rPr lang="en-US" sz="1800" b="1" dirty="0"/>
                  <a:t>Type</a:t>
                </a:r>
                <a:r>
                  <a:rPr lang="en-US" sz="1800" b="1" baseline="0" dirty="0"/>
                  <a:t> I error rate</a:t>
                </a:r>
                <a:endParaRPr lang="en-US" sz="1800" b="1" dirty="0"/>
              </a:p>
            </c:rich>
          </c:tx>
          <c:layout>
            <c:manualLayout>
              <c:xMode val="edge"/>
              <c:yMode val="edge"/>
              <c:x val="8.9645886044408454E-3"/>
              <c:y val="0.24465421822272215"/>
            </c:manualLayout>
          </c:layout>
          <c:overlay val="0"/>
          <c:spPr>
            <a:noFill/>
            <a:ln>
              <a:noFill/>
            </a:ln>
            <a:effectLst/>
          </c:spPr>
          <c:txPr>
            <a:bodyPr rot="-54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64578288"/>
        <c:crosses val="autoZero"/>
        <c:crossBetween val="between"/>
        <c:majorUnit val="5.000000000000001E-3"/>
        <c:minorUnit val="5.000000000000001E-3"/>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No crossover</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10% crossover</c:v>
                </c:pt>
              </c:strCache>
            </c:strRef>
          </c:cat>
          <c:val>
            <c:numRef>
              <c:f>Sheet1!$B$2</c:f>
              <c:numCache>
                <c:formatCode>0.00%</c:formatCode>
                <c:ptCount val="1"/>
                <c:pt idx="0">
                  <c:v>2.52E-2</c:v>
                </c:pt>
              </c:numCache>
            </c:numRef>
          </c:val>
          <c:extLst>
            <c:ext xmlns:c16="http://schemas.microsoft.com/office/drawing/2014/chart" uri="{C3380CC4-5D6E-409C-BE32-E72D297353CC}">
              <c16:uniqueId val="{00000000-5BB9-4F35-9807-DD5C6BBFA47C}"/>
            </c:ext>
          </c:extLst>
        </c:ser>
        <c:ser>
          <c:idx val="1"/>
          <c:order val="1"/>
          <c:tx>
            <c:strRef>
              <c:f>Sheet1!$C$1</c:f>
              <c:strCache>
                <c:ptCount val="1"/>
                <c:pt idx="0">
                  <c:v>ITT</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10% crossover</c:v>
                </c:pt>
              </c:strCache>
            </c:strRef>
          </c:cat>
          <c:val>
            <c:numRef>
              <c:f>Sheet1!$C$2</c:f>
              <c:numCache>
                <c:formatCode>0.00%</c:formatCode>
                <c:ptCount val="1"/>
                <c:pt idx="0">
                  <c:v>4.9000000000000002E-2</c:v>
                </c:pt>
              </c:numCache>
            </c:numRef>
          </c:val>
          <c:extLst>
            <c:ext xmlns:c16="http://schemas.microsoft.com/office/drawing/2014/chart" uri="{C3380CC4-5D6E-409C-BE32-E72D297353CC}">
              <c16:uniqueId val="{00000001-5BB9-4F35-9807-DD5C6BBFA47C}"/>
            </c:ext>
          </c:extLst>
        </c:ser>
        <c:ser>
          <c:idx val="2"/>
          <c:order val="2"/>
          <c:tx>
            <c:strRef>
              <c:f>Sheet1!$D$1</c:f>
              <c:strCache>
                <c:ptCount val="1"/>
                <c:pt idx="0">
                  <c:v>PP</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10% crossover</c:v>
                </c:pt>
              </c:strCache>
            </c:strRef>
          </c:cat>
          <c:val>
            <c:numRef>
              <c:f>Sheet1!$D$2</c:f>
              <c:numCache>
                <c:formatCode>0.00%</c:formatCode>
                <c:ptCount val="1"/>
                <c:pt idx="0">
                  <c:v>2.4400000000000002E-2</c:v>
                </c:pt>
              </c:numCache>
            </c:numRef>
          </c:val>
          <c:extLst>
            <c:ext xmlns:c16="http://schemas.microsoft.com/office/drawing/2014/chart" uri="{C3380CC4-5D6E-409C-BE32-E72D297353CC}">
              <c16:uniqueId val="{00000002-5BB9-4F35-9807-DD5C6BBFA47C}"/>
            </c:ext>
          </c:extLst>
        </c:ser>
        <c:ser>
          <c:idx val="3"/>
          <c:order val="3"/>
          <c:tx>
            <c:strRef>
              <c:f>Sheet1!$E$1</c:f>
              <c:strCache>
                <c:ptCount val="1"/>
                <c:pt idx="0">
                  <c:v>AT</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10% crossover</c:v>
                </c:pt>
              </c:strCache>
            </c:strRef>
          </c:cat>
          <c:val>
            <c:numRef>
              <c:f>Sheet1!$E$2</c:f>
              <c:numCache>
                <c:formatCode>0.00%</c:formatCode>
                <c:ptCount val="1"/>
                <c:pt idx="0">
                  <c:v>2.5399999999999999E-2</c:v>
                </c:pt>
              </c:numCache>
            </c:numRef>
          </c:val>
          <c:extLst>
            <c:ext xmlns:c16="http://schemas.microsoft.com/office/drawing/2014/chart" uri="{C3380CC4-5D6E-409C-BE32-E72D297353CC}">
              <c16:uniqueId val="{00000003-5BB9-4F35-9807-DD5C6BBFA47C}"/>
            </c:ext>
          </c:extLst>
        </c:ser>
        <c:dLbls>
          <c:dLblPos val="outEnd"/>
          <c:showLegendKey val="0"/>
          <c:showVal val="1"/>
          <c:showCatName val="0"/>
          <c:showSerName val="0"/>
          <c:showPercent val="0"/>
          <c:showBubbleSize val="0"/>
        </c:dLbls>
        <c:gapWidth val="240"/>
        <c:overlap val="-83"/>
        <c:axId val="664578288"/>
        <c:axId val="664578616"/>
      </c:barChart>
      <c:catAx>
        <c:axId val="664578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en-US"/>
          </a:p>
        </c:txPr>
        <c:crossAx val="664578616"/>
        <c:crosses val="autoZero"/>
        <c:auto val="1"/>
        <c:lblAlgn val="ctr"/>
        <c:lblOffset val="100"/>
        <c:noMultiLvlLbl val="0"/>
      </c:catAx>
      <c:valAx>
        <c:axId val="664578616"/>
        <c:scaling>
          <c:orientation val="minMax"/>
          <c:max val="5.000000000000001E-2"/>
        </c:scaling>
        <c:delete val="0"/>
        <c:axPos val="l"/>
        <c:title>
          <c:tx>
            <c:rich>
              <a:bodyPr rot="-54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r>
                  <a:rPr lang="en-US" sz="1800" b="1" dirty="0"/>
                  <a:t>Type</a:t>
                </a:r>
                <a:r>
                  <a:rPr lang="en-US" sz="1800" b="1" baseline="0" dirty="0"/>
                  <a:t> I error rate</a:t>
                </a:r>
                <a:endParaRPr lang="en-US" sz="1800" b="1" dirty="0"/>
              </a:p>
            </c:rich>
          </c:tx>
          <c:layout>
            <c:manualLayout>
              <c:xMode val="edge"/>
              <c:yMode val="edge"/>
              <c:x val="8.9645886044408454E-3"/>
              <c:y val="0.24465421822272215"/>
            </c:manualLayout>
          </c:layout>
          <c:overlay val="0"/>
          <c:spPr>
            <a:noFill/>
            <a:ln>
              <a:noFill/>
            </a:ln>
            <a:effectLst/>
          </c:spPr>
          <c:txPr>
            <a:bodyPr rot="-54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64578288"/>
        <c:crosses val="autoZero"/>
        <c:crossBetween val="between"/>
        <c:majorUnit val="5.000000000000001E-3"/>
        <c:minorUnit val="5.000000000000001E-3"/>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No crossover</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5% crossover</c:v>
                </c:pt>
              </c:strCache>
            </c:strRef>
          </c:cat>
          <c:val>
            <c:numRef>
              <c:f>Sheet1!$B$2</c:f>
              <c:numCache>
                <c:formatCode>0.00%</c:formatCode>
                <c:ptCount val="1"/>
                <c:pt idx="0">
                  <c:v>2.5000000000000001E-2</c:v>
                </c:pt>
              </c:numCache>
            </c:numRef>
          </c:val>
          <c:extLst>
            <c:ext xmlns:c16="http://schemas.microsoft.com/office/drawing/2014/chart" uri="{C3380CC4-5D6E-409C-BE32-E72D297353CC}">
              <c16:uniqueId val="{00000000-5BB9-4F35-9807-DD5C6BBFA47C}"/>
            </c:ext>
          </c:extLst>
        </c:ser>
        <c:ser>
          <c:idx val="1"/>
          <c:order val="1"/>
          <c:tx>
            <c:strRef>
              <c:f>Sheet1!$C$1</c:f>
              <c:strCache>
                <c:ptCount val="1"/>
                <c:pt idx="0">
                  <c:v>ITT</c:v>
                </c:pt>
              </c:strCache>
            </c:strRef>
          </c:tx>
          <c:spPr>
            <a:solidFill>
              <a:schemeClr val="accent3">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5% crossover</c:v>
                </c:pt>
              </c:strCache>
            </c:strRef>
          </c:cat>
          <c:val>
            <c:numRef>
              <c:f>Sheet1!$C$2</c:f>
              <c:numCache>
                <c:formatCode>0.00%</c:formatCode>
                <c:ptCount val="1"/>
                <c:pt idx="0">
                  <c:v>3.3799999999999997E-2</c:v>
                </c:pt>
              </c:numCache>
            </c:numRef>
          </c:val>
          <c:extLst>
            <c:ext xmlns:c16="http://schemas.microsoft.com/office/drawing/2014/chart" uri="{C3380CC4-5D6E-409C-BE32-E72D297353CC}">
              <c16:uniqueId val="{00000001-5BB9-4F35-9807-DD5C6BBFA47C}"/>
            </c:ext>
          </c:extLst>
        </c:ser>
        <c:ser>
          <c:idx val="2"/>
          <c:order val="2"/>
          <c:tx>
            <c:strRef>
              <c:f>Sheet1!$D$1</c:f>
              <c:strCache>
                <c:ptCount val="1"/>
                <c:pt idx="0">
                  <c:v>PP</c:v>
                </c:pt>
              </c:strCache>
            </c:strRef>
          </c:tx>
          <c:spPr>
            <a:solidFill>
              <a:schemeClr val="accent1">
                <a:lumMod val="75000"/>
              </a:schemeClr>
            </a:solidFill>
            <a:ln>
              <a:noFill/>
            </a:ln>
            <a:effectLst/>
          </c:spPr>
          <c:invertIfNegative val="0"/>
          <c:dPt>
            <c:idx val="0"/>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D793-4A3D-8EBD-0BABB23933D5}"/>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5% crossover</c:v>
                </c:pt>
              </c:strCache>
            </c:strRef>
          </c:cat>
          <c:val>
            <c:numRef>
              <c:f>Sheet1!$D$2</c:f>
              <c:numCache>
                <c:formatCode>0.00%</c:formatCode>
                <c:ptCount val="1"/>
                <c:pt idx="0">
                  <c:v>2.4199999999999999E-2</c:v>
                </c:pt>
              </c:numCache>
            </c:numRef>
          </c:val>
          <c:extLst>
            <c:ext xmlns:c16="http://schemas.microsoft.com/office/drawing/2014/chart" uri="{C3380CC4-5D6E-409C-BE32-E72D297353CC}">
              <c16:uniqueId val="{00000002-5BB9-4F35-9807-DD5C6BBFA47C}"/>
            </c:ext>
          </c:extLst>
        </c:ser>
        <c:ser>
          <c:idx val="3"/>
          <c:order val="3"/>
          <c:tx>
            <c:strRef>
              <c:f>Sheet1!$E$1</c:f>
              <c:strCache>
                <c:ptCount val="1"/>
                <c:pt idx="0">
                  <c:v>AT</c:v>
                </c:pt>
              </c:strCache>
            </c:strRef>
          </c:tx>
          <c:spPr>
            <a:solidFill>
              <a:schemeClr val="bg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5% crossover</c:v>
                </c:pt>
              </c:strCache>
            </c:strRef>
          </c:cat>
          <c:val>
            <c:numRef>
              <c:f>Sheet1!$E$2</c:f>
              <c:numCache>
                <c:formatCode>0.00%</c:formatCode>
                <c:ptCount val="1"/>
                <c:pt idx="0">
                  <c:v>2.4E-2</c:v>
                </c:pt>
              </c:numCache>
            </c:numRef>
          </c:val>
          <c:extLst>
            <c:ext xmlns:c16="http://schemas.microsoft.com/office/drawing/2014/chart" uri="{C3380CC4-5D6E-409C-BE32-E72D297353CC}">
              <c16:uniqueId val="{00000003-5BB9-4F35-9807-DD5C6BBFA47C}"/>
            </c:ext>
          </c:extLst>
        </c:ser>
        <c:dLbls>
          <c:dLblPos val="outEnd"/>
          <c:showLegendKey val="0"/>
          <c:showVal val="1"/>
          <c:showCatName val="0"/>
          <c:showSerName val="0"/>
          <c:showPercent val="0"/>
          <c:showBubbleSize val="0"/>
        </c:dLbls>
        <c:gapWidth val="240"/>
        <c:overlap val="-83"/>
        <c:axId val="664578288"/>
        <c:axId val="664578616"/>
      </c:barChart>
      <c:catAx>
        <c:axId val="664578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en-US"/>
          </a:p>
        </c:txPr>
        <c:crossAx val="664578616"/>
        <c:crosses val="autoZero"/>
        <c:auto val="1"/>
        <c:lblAlgn val="ctr"/>
        <c:lblOffset val="100"/>
        <c:noMultiLvlLbl val="0"/>
      </c:catAx>
      <c:valAx>
        <c:axId val="664578616"/>
        <c:scaling>
          <c:orientation val="minMax"/>
          <c:max val="5.000000000000001E-2"/>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1800" b="1" dirty="0"/>
                  <a:t>Type</a:t>
                </a:r>
                <a:r>
                  <a:rPr lang="en-US" sz="1800" b="1" baseline="0" dirty="0"/>
                  <a:t> I error rate </a:t>
                </a:r>
                <a:endParaRPr lang="en-US" sz="1800" b="1" dirty="0"/>
              </a:p>
            </c:rich>
          </c:tx>
          <c:layout>
            <c:manualLayout>
              <c:xMode val="edge"/>
              <c:yMode val="edge"/>
              <c:x val="3.5858354417763381E-3"/>
              <c:y val="0.26950416197975252"/>
            </c:manualLayout>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64578288"/>
        <c:crosses val="autoZero"/>
        <c:crossBetween val="between"/>
        <c:majorUnit val="5.000000000000001E-3"/>
        <c:minorUnit val="5.000000000000001E-3"/>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No crossover</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10% crossover</c:v>
                </c:pt>
              </c:strCache>
            </c:strRef>
          </c:cat>
          <c:val>
            <c:numRef>
              <c:f>Sheet1!$B$2</c:f>
              <c:numCache>
                <c:formatCode>0.00%</c:formatCode>
                <c:ptCount val="1"/>
                <c:pt idx="0">
                  <c:v>2.5999999999999999E-2</c:v>
                </c:pt>
              </c:numCache>
            </c:numRef>
          </c:val>
          <c:extLst>
            <c:ext xmlns:c16="http://schemas.microsoft.com/office/drawing/2014/chart" uri="{C3380CC4-5D6E-409C-BE32-E72D297353CC}">
              <c16:uniqueId val="{00000000-5BB9-4F35-9807-DD5C6BBFA47C}"/>
            </c:ext>
          </c:extLst>
        </c:ser>
        <c:ser>
          <c:idx val="1"/>
          <c:order val="1"/>
          <c:tx>
            <c:strRef>
              <c:f>Sheet1!$C$1</c:f>
              <c:strCache>
                <c:ptCount val="1"/>
                <c:pt idx="0">
                  <c:v>ITT</c:v>
                </c:pt>
              </c:strCache>
            </c:strRef>
          </c:tx>
          <c:spPr>
            <a:solidFill>
              <a:schemeClr val="accent3">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10% crossover</c:v>
                </c:pt>
              </c:strCache>
            </c:strRef>
          </c:cat>
          <c:val>
            <c:numRef>
              <c:f>Sheet1!$C$2</c:f>
              <c:numCache>
                <c:formatCode>0.00%</c:formatCode>
                <c:ptCount val="1"/>
                <c:pt idx="0">
                  <c:v>5.1400000000000001E-2</c:v>
                </c:pt>
              </c:numCache>
            </c:numRef>
          </c:val>
          <c:extLst>
            <c:ext xmlns:c16="http://schemas.microsoft.com/office/drawing/2014/chart" uri="{C3380CC4-5D6E-409C-BE32-E72D297353CC}">
              <c16:uniqueId val="{00000001-5BB9-4F35-9807-DD5C6BBFA47C}"/>
            </c:ext>
          </c:extLst>
        </c:ser>
        <c:ser>
          <c:idx val="2"/>
          <c:order val="2"/>
          <c:tx>
            <c:strRef>
              <c:f>Sheet1!$D$1</c:f>
              <c:strCache>
                <c:ptCount val="1"/>
                <c:pt idx="0">
                  <c:v>PP</c:v>
                </c:pt>
              </c:strCache>
            </c:strRef>
          </c:tx>
          <c:spPr>
            <a:solidFill>
              <a:schemeClr val="accent1">
                <a:lumMod val="75000"/>
              </a:schemeClr>
            </a:solidFill>
            <a:ln>
              <a:noFill/>
            </a:ln>
            <a:effectLst/>
          </c:spPr>
          <c:invertIfNegative val="0"/>
          <c:dPt>
            <c:idx val="0"/>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D793-4A3D-8EBD-0BABB23933D5}"/>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10% crossover</c:v>
                </c:pt>
              </c:strCache>
            </c:strRef>
          </c:cat>
          <c:val>
            <c:numRef>
              <c:f>Sheet1!$D$2</c:f>
              <c:numCache>
                <c:formatCode>0.00%</c:formatCode>
                <c:ptCount val="1"/>
                <c:pt idx="0">
                  <c:v>2.5600000000000001E-2</c:v>
                </c:pt>
              </c:numCache>
            </c:numRef>
          </c:val>
          <c:extLst>
            <c:ext xmlns:c16="http://schemas.microsoft.com/office/drawing/2014/chart" uri="{C3380CC4-5D6E-409C-BE32-E72D297353CC}">
              <c16:uniqueId val="{00000002-5BB9-4F35-9807-DD5C6BBFA47C}"/>
            </c:ext>
          </c:extLst>
        </c:ser>
        <c:ser>
          <c:idx val="3"/>
          <c:order val="3"/>
          <c:tx>
            <c:strRef>
              <c:f>Sheet1!$E$1</c:f>
              <c:strCache>
                <c:ptCount val="1"/>
                <c:pt idx="0">
                  <c:v>AT</c:v>
                </c:pt>
              </c:strCache>
            </c:strRef>
          </c:tx>
          <c:spPr>
            <a:solidFill>
              <a:schemeClr val="bg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10% crossover</c:v>
                </c:pt>
              </c:strCache>
            </c:strRef>
          </c:cat>
          <c:val>
            <c:numRef>
              <c:f>Sheet1!$E$2</c:f>
              <c:numCache>
                <c:formatCode>0.00%</c:formatCode>
                <c:ptCount val="1"/>
                <c:pt idx="0">
                  <c:v>2.3800000000000002E-2</c:v>
                </c:pt>
              </c:numCache>
            </c:numRef>
          </c:val>
          <c:extLst>
            <c:ext xmlns:c16="http://schemas.microsoft.com/office/drawing/2014/chart" uri="{C3380CC4-5D6E-409C-BE32-E72D297353CC}">
              <c16:uniqueId val="{00000003-5BB9-4F35-9807-DD5C6BBFA47C}"/>
            </c:ext>
          </c:extLst>
        </c:ser>
        <c:dLbls>
          <c:dLblPos val="outEnd"/>
          <c:showLegendKey val="0"/>
          <c:showVal val="1"/>
          <c:showCatName val="0"/>
          <c:showSerName val="0"/>
          <c:showPercent val="0"/>
          <c:showBubbleSize val="0"/>
        </c:dLbls>
        <c:gapWidth val="240"/>
        <c:overlap val="-83"/>
        <c:axId val="664578288"/>
        <c:axId val="664578616"/>
      </c:barChart>
      <c:catAx>
        <c:axId val="664578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en-US"/>
          </a:p>
        </c:txPr>
        <c:crossAx val="664578616"/>
        <c:crosses val="autoZero"/>
        <c:auto val="1"/>
        <c:lblAlgn val="ctr"/>
        <c:lblOffset val="100"/>
        <c:noMultiLvlLbl val="0"/>
      </c:catAx>
      <c:valAx>
        <c:axId val="664578616"/>
        <c:scaling>
          <c:orientation val="minMax"/>
          <c:max val="6.0000000000000012E-2"/>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1800" b="1" dirty="0"/>
                  <a:t>Type</a:t>
                </a:r>
                <a:r>
                  <a:rPr lang="en-US" sz="1800" b="1" baseline="0" dirty="0"/>
                  <a:t> I error rate </a:t>
                </a:r>
                <a:endParaRPr lang="en-US" sz="1800" b="1" dirty="0"/>
              </a:p>
            </c:rich>
          </c:tx>
          <c:layout>
            <c:manualLayout>
              <c:xMode val="edge"/>
              <c:yMode val="edge"/>
              <c:x val="3.5858354417763381E-3"/>
              <c:y val="0.26950416197975252"/>
            </c:manualLayout>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64578288"/>
        <c:crosses val="autoZero"/>
        <c:crossBetween val="between"/>
        <c:majorUnit val="5.000000000000001E-3"/>
        <c:minorUnit val="5.000000000000001E-3"/>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2" y="1"/>
            <a:ext cx="3962797" cy="343581"/>
          </a:xfrm>
          <a:prstGeom prst="rect">
            <a:avLst/>
          </a:prstGeom>
          <a:noFill/>
          <a:ln w="9525">
            <a:noFill/>
            <a:miter lim="800000"/>
            <a:headEnd/>
            <a:tailEnd/>
          </a:ln>
          <a:effectLst/>
        </p:spPr>
        <p:txBody>
          <a:bodyPr vert="horz" wrap="square" lIns="91104" tIns="45551" rIns="91104" bIns="45551" numCol="1" anchor="t" anchorCtr="0" compatLnSpc="1">
            <a:prstTxWarp prst="textNoShape">
              <a:avLst/>
            </a:prstTxWarp>
          </a:bodyPr>
          <a:lstStyle>
            <a:lvl1pPr defTabSz="909863" eaLnBrk="0" hangingPunct="0">
              <a:defRPr sz="1300">
                <a:cs typeface="+mn-cs"/>
              </a:defRPr>
            </a:lvl1pPr>
          </a:lstStyle>
          <a:p>
            <a:pPr>
              <a:defRPr/>
            </a:pPr>
            <a:endParaRPr lang="en-US" dirty="0"/>
          </a:p>
        </p:txBody>
      </p:sp>
      <p:sp>
        <p:nvSpPr>
          <p:cNvPr id="138243" name="Rectangle 3"/>
          <p:cNvSpPr>
            <a:spLocks noGrp="1" noChangeArrowheads="1"/>
          </p:cNvSpPr>
          <p:nvPr>
            <p:ph type="dt" sz="quarter" idx="1"/>
          </p:nvPr>
        </p:nvSpPr>
        <p:spPr bwMode="auto">
          <a:xfrm>
            <a:off x="5183190" y="1"/>
            <a:ext cx="3960812" cy="343581"/>
          </a:xfrm>
          <a:prstGeom prst="rect">
            <a:avLst/>
          </a:prstGeom>
          <a:noFill/>
          <a:ln w="9525">
            <a:noFill/>
            <a:miter lim="800000"/>
            <a:headEnd/>
            <a:tailEnd/>
          </a:ln>
          <a:effectLst/>
        </p:spPr>
        <p:txBody>
          <a:bodyPr vert="horz" wrap="square" lIns="91104" tIns="45551" rIns="91104" bIns="45551" numCol="1" anchor="t" anchorCtr="0" compatLnSpc="1">
            <a:prstTxWarp prst="textNoShape">
              <a:avLst/>
            </a:prstTxWarp>
          </a:bodyPr>
          <a:lstStyle>
            <a:lvl1pPr algn="r" defTabSz="909863" eaLnBrk="0" hangingPunct="0">
              <a:defRPr sz="1300">
                <a:cs typeface="+mn-cs"/>
              </a:defRPr>
            </a:lvl1pPr>
          </a:lstStyle>
          <a:p>
            <a:pPr>
              <a:defRPr/>
            </a:pPr>
            <a:endParaRPr lang="en-US" dirty="0"/>
          </a:p>
        </p:txBody>
      </p:sp>
      <p:sp>
        <p:nvSpPr>
          <p:cNvPr id="138244" name="Rectangle 4"/>
          <p:cNvSpPr>
            <a:spLocks noGrp="1" noChangeArrowheads="1"/>
          </p:cNvSpPr>
          <p:nvPr>
            <p:ph type="ftr" sz="quarter" idx="2"/>
          </p:nvPr>
        </p:nvSpPr>
        <p:spPr bwMode="auto">
          <a:xfrm>
            <a:off x="2" y="6514422"/>
            <a:ext cx="3962797" cy="343580"/>
          </a:xfrm>
          <a:prstGeom prst="rect">
            <a:avLst/>
          </a:prstGeom>
          <a:noFill/>
          <a:ln w="9525">
            <a:noFill/>
            <a:miter lim="800000"/>
            <a:headEnd/>
            <a:tailEnd/>
          </a:ln>
          <a:effectLst/>
        </p:spPr>
        <p:txBody>
          <a:bodyPr vert="horz" wrap="square" lIns="91104" tIns="45551" rIns="91104" bIns="45551" numCol="1" anchor="b" anchorCtr="0" compatLnSpc="1">
            <a:prstTxWarp prst="textNoShape">
              <a:avLst/>
            </a:prstTxWarp>
          </a:bodyPr>
          <a:lstStyle>
            <a:lvl1pPr defTabSz="909863" eaLnBrk="0" hangingPunct="0">
              <a:defRPr sz="1300">
                <a:cs typeface="+mn-cs"/>
              </a:defRPr>
            </a:lvl1pPr>
          </a:lstStyle>
          <a:p>
            <a:pPr>
              <a:defRPr/>
            </a:pPr>
            <a:endParaRPr lang="en-US" dirty="0"/>
          </a:p>
        </p:txBody>
      </p:sp>
      <p:sp>
        <p:nvSpPr>
          <p:cNvPr id="138245" name="Rectangle 5"/>
          <p:cNvSpPr>
            <a:spLocks noGrp="1" noChangeArrowheads="1"/>
          </p:cNvSpPr>
          <p:nvPr>
            <p:ph type="sldNum" sz="quarter" idx="3"/>
          </p:nvPr>
        </p:nvSpPr>
        <p:spPr bwMode="auto">
          <a:xfrm>
            <a:off x="5183190" y="6514422"/>
            <a:ext cx="3960812" cy="343580"/>
          </a:xfrm>
          <a:prstGeom prst="rect">
            <a:avLst/>
          </a:prstGeom>
          <a:noFill/>
          <a:ln w="9525">
            <a:noFill/>
            <a:miter lim="800000"/>
            <a:headEnd/>
            <a:tailEnd/>
          </a:ln>
          <a:effectLst/>
        </p:spPr>
        <p:txBody>
          <a:bodyPr vert="horz" wrap="square" lIns="91104" tIns="45551" rIns="91104" bIns="45551" numCol="1" anchor="b" anchorCtr="0" compatLnSpc="1">
            <a:prstTxWarp prst="textNoShape">
              <a:avLst/>
            </a:prstTxWarp>
          </a:bodyPr>
          <a:lstStyle>
            <a:lvl1pPr algn="r" defTabSz="909863" eaLnBrk="0" hangingPunct="0">
              <a:defRPr sz="1300">
                <a:cs typeface="+mn-cs"/>
              </a:defRPr>
            </a:lvl1pPr>
          </a:lstStyle>
          <a:p>
            <a:pPr>
              <a:defRPr/>
            </a:pPr>
            <a:fld id="{8C2D036B-BEE9-4CB1-9C7A-AA4F617A429F}" type="slidenum">
              <a:rPr lang="en-US"/>
              <a:pPr>
                <a:defRPr/>
              </a:pPr>
              <a:t>‹#›</a:t>
            </a:fld>
            <a:endParaRPr lang="en-US" dirty="0"/>
          </a:p>
        </p:txBody>
      </p:sp>
    </p:spTree>
    <p:extLst>
      <p:ext uri="{BB962C8B-B14F-4D97-AF65-F5344CB8AC3E}">
        <p14:creationId xmlns:p14="http://schemas.microsoft.com/office/powerpoint/2010/main" val="530880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2" y="1"/>
            <a:ext cx="3962797" cy="343581"/>
          </a:xfrm>
          <a:prstGeom prst="rect">
            <a:avLst/>
          </a:prstGeom>
          <a:noFill/>
          <a:ln w="9525">
            <a:noFill/>
            <a:miter lim="800000"/>
            <a:headEnd/>
            <a:tailEnd/>
          </a:ln>
          <a:effectLst/>
        </p:spPr>
        <p:txBody>
          <a:bodyPr vert="horz" wrap="square" lIns="91104" tIns="45551" rIns="91104" bIns="45551" numCol="1" anchor="t" anchorCtr="0" compatLnSpc="1">
            <a:prstTxWarp prst="textNoShape">
              <a:avLst/>
            </a:prstTxWarp>
          </a:bodyPr>
          <a:lstStyle>
            <a:lvl1pPr defTabSz="909863" eaLnBrk="0" hangingPunct="0">
              <a:defRPr sz="1300">
                <a:effectLst>
                  <a:outerShdw blurRad="38100" dist="38100" dir="2700000" algn="tl">
                    <a:srgbClr val="C0C0C0"/>
                  </a:outerShdw>
                </a:effectLst>
                <a:cs typeface="+mn-cs"/>
              </a:defRPr>
            </a:lvl1pPr>
          </a:lstStyle>
          <a:p>
            <a:pPr>
              <a:defRPr/>
            </a:pPr>
            <a:endParaRPr lang="en-US" dirty="0"/>
          </a:p>
        </p:txBody>
      </p:sp>
      <p:sp>
        <p:nvSpPr>
          <p:cNvPr id="17411" name="Rectangle 3"/>
          <p:cNvSpPr>
            <a:spLocks noGrp="1" noChangeArrowheads="1"/>
          </p:cNvSpPr>
          <p:nvPr>
            <p:ph type="dt" idx="1"/>
          </p:nvPr>
        </p:nvSpPr>
        <p:spPr bwMode="auto">
          <a:xfrm>
            <a:off x="5183190" y="1"/>
            <a:ext cx="3960812" cy="343581"/>
          </a:xfrm>
          <a:prstGeom prst="rect">
            <a:avLst/>
          </a:prstGeom>
          <a:noFill/>
          <a:ln w="9525">
            <a:noFill/>
            <a:miter lim="800000"/>
            <a:headEnd/>
            <a:tailEnd/>
          </a:ln>
          <a:effectLst/>
        </p:spPr>
        <p:txBody>
          <a:bodyPr vert="horz" wrap="square" lIns="91104" tIns="45551" rIns="91104" bIns="45551" numCol="1" anchor="t" anchorCtr="0" compatLnSpc="1">
            <a:prstTxWarp prst="textNoShape">
              <a:avLst/>
            </a:prstTxWarp>
          </a:bodyPr>
          <a:lstStyle>
            <a:lvl1pPr algn="r" defTabSz="909863" eaLnBrk="0" hangingPunct="0">
              <a:defRPr sz="1300">
                <a:effectLst>
                  <a:outerShdw blurRad="38100" dist="38100" dir="2700000" algn="tl">
                    <a:srgbClr val="C0C0C0"/>
                  </a:outerShdw>
                </a:effectLst>
                <a:cs typeface="+mn-cs"/>
              </a:defRPr>
            </a:lvl1pPr>
          </a:lstStyle>
          <a:p>
            <a:pPr>
              <a:defRPr/>
            </a:pPr>
            <a:endParaRPr lang="en-US" dirty="0"/>
          </a:p>
        </p:txBody>
      </p:sp>
      <p:sp>
        <p:nvSpPr>
          <p:cNvPr id="23556" name="Rectangle 4"/>
          <p:cNvSpPr>
            <a:spLocks noGrp="1" noRot="1" noChangeAspect="1" noChangeArrowheads="1" noTextEdit="1"/>
          </p:cNvSpPr>
          <p:nvPr>
            <p:ph type="sldImg" idx="2"/>
          </p:nvPr>
        </p:nvSpPr>
        <p:spPr bwMode="auto">
          <a:xfrm>
            <a:off x="2857500" y="515938"/>
            <a:ext cx="3427413" cy="2570162"/>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13" name="Rectangle 5"/>
          <p:cNvSpPr>
            <a:spLocks noGrp="1" noChangeArrowheads="1"/>
          </p:cNvSpPr>
          <p:nvPr>
            <p:ph type="body" sz="quarter" idx="3"/>
          </p:nvPr>
        </p:nvSpPr>
        <p:spPr bwMode="auto">
          <a:xfrm>
            <a:off x="1218409" y="3257778"/>
            <a:ext cx="6707188" cy="3085419"/>
          </a:xfrm>
          <a:prstGeom prst="rect">
            <a:avLst/>
          </a:prstGeom>
          <a:noFill/>
          <a:ln w="9525">
            <a:noFill/>
            <a:miter lim="800000"/>
            <a:headEnd/>
            <a:tailEnd/>
          </a:ln>
          <a:effectLst/>
        </p:spPr>
        <p:txBody>
          <a:bodyPr vert="horz" wrap="square" lIns="91104" tIns="45551" rIns="91104" bIns="4555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414" name="Rectangle 6"/>
          <p:cNvSpPr>
            <a:spLocks noGrp="1" noChangeArrowheads="1"/>
          </p:cNvSpPr>
          <p:nvPr>
            <p:ph type="ftr" sz="quarter" idx="4"/>
          </p:nvPr>
        </p:nvSpPr>
        <p:spPr bwMode="auto">
          <a:xfrm>
            <a:off x="2" y="6514422"/>
            <a:ext cx="3962797" cy="343580"/>
          </a:xfrm>
          <a:prstGeom prst="rect">
            <a:avLst/>
          </a:prstGeom>
          <a:noFill/>
          <a:ln w="9525">
            <a:noFill/>
            <a:miter lim="800000"/>
            <a:headEnd/>
            <a:tailEnd/>
          </a:ln>
          <a:effectLst/>
        </p:spPr>
        <p:txBody>
          <a:bodyPr vert="horz" wrap="square" lIns="91104" tIns="45551" rIns="91104" bIns="45551" numCol="1" anchor="b" anchorCtr="0" compatLnSpc="1">
            <a:prstTxWarp prst="textNoShape">
              <a:avLst/>
            </a:prstTxWarp>
          </a:bodyPr>
          <a:lstStyle>
            <a:lvl1pPr defTabSz="909863" eaLnBrk="0" hangingPunct="0">
              <a:defRPr sz="1300">
                <a:effectLst>
                  <a:outerShdw blurRad="38100" dist="38100" dir="2700000" algn="tl">
                    <a:srgbClr val="C0C0C0"/>
                  </a:outerShdw>
                </a:effectLst>
                <a:cs typeface="+mn-cs"/>
              </a:defRPr>
            </a:lvl1pPr>
          </a:lstStyle>
          <a:p>
            <a:pPr>
              <a:defRPr/>
            </a:pPr>
            <a:endParaRPr lang="en-US" dirty="0"/>
          </a:p>
        </p:txBody>
      </p:sp>
      <p:sp>
        <p:nvSpPr>
          <p:cNvPr id="17415" name="Rectangle 7"/>
          <p:cNvSpPr>
            <a:spLocks noGrp="1" noChangeArrowheads="1"/>
          </p:cNvSpPr>
          <p:nvPr>
            <p:ph type="sldNum" sz="quarter" idx="5"/>
          </p:nvPr>
        </p:nvSpPr>
        <p:spPr bwMode="auto">
          <a:xfrm>
            <a:off x="5183190" y="6514422"/>
            <a:ext cx="3960812" cy="343580"/>
          </a:xfrm>
          <a:prstGeom prst="rect">
            <a:avLst/>
          </a:prstGeom>
          <a:noFill/>
          <a:ln w="9525">
            <a:noFill/>
            <a:miter lim="800000"/>
            <a:headEnd/>
            <a:tailEnd/>
          </a:ln>
          <a:effectLst/>
        </p:spPr>
        <p:txBody>
          <a:bodyPr vert="horz" wrap="square" lIns="91104" tIns="45551" rIns="91104" bIns="45551" numCol="1" anchor="b" anchorCtr="0" compatLnSpc="1">
            <a:prstTxWarp prst="textNoShape">
              <a:avLst/>
            </a:prstTxWarp>
          </a:bodyPr>
          <a:lstStyle>
            <a:lvl1pPr algn="r" defTabSz="909863" eaLnBrk="0" hangingPunct="0">
              <a:defRPr sz="1300">
                <a:effectLst>
                  <a:outerShdw blurRad="38100" dist="38100" dir="2700000" algn="tl">
                    <a:srgbClr val="C0C0C0"/>
                  </a:outerShdw>
                </a:effectLst>
                <a:cs typeface="+mn-cs"/>
              </a:defRPr>
            </a:lvl1pPr>
          </a:lstStyle>
          <a:p>
            <a:pPr>
              <a:defRPr/>
            </a:pPr>
            <a:fld id="{1B2F9F09-BFE5-46B0-8586-4175C58051E0}" type="slidenum">
              <a:rPr lang="en-US"/>
              <a:pPr>
                <a:defRPr/>
              </a:pPr>
              <a:t>‹#›</a:t>
            </a:fld>
            <a:endParaRPr lang="en-US" dirty="0"/>
          </a:p>
        </p:txBody>
      </p:sp>
    </p:spTree>
    <p:extLst>
      <p:ext uri="{BB962C8B-B14F-4D97-AF65-F5344CB8AC3E}">
        <p14:creationId xmlns:p14="http://schemas.microsoft.com/office/powerpoint/2010/main" val="39876429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2857500" y="515938"/>
            <a:ext cx="3427413" cy="2570162"/>
          </a:xfrm>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rgbClr val="000000"/>
                </a:solidFill>
                <a:effectLst/>
                <a:latin typeface="Arial" panose="020B0604020202020204" pitchFamily="34" charset="0"/>
                <a:ea typeface="Calibri" panose="020F0502020204030204" pitchFamily="34" charset="0"/>
              </a:rPr>
              <a:t>Good Afternoon, My name is Isoken Odia and I am a statistician at the </a:t>
            </a:r>
            <a:r>
              <a:rPr lang="en-US" sz="1200" dirty="0" err="1">
                <a:solidFill>
                  <a:srgbClr val="000000"/>
                </a:solidFill>
                <a:effectLst/>
                <a:latin typeface="Arial" panose="020B0604020202020204" pitchFamily="34" charset="0"/>
                <a:ea typeface="Calibri" panose="020F0502020204030204" pitchFamily="34" charset="0"/>
              </a:rPr>
              <a:t>Jaeb</a:t>
            </a:r>
            <a:r>
              <a:rPr lang="en-US" sz="1200" dirty="0">
                <a:solidFill>
                  <a:srgbClr val="000000"/>
                </a:solidFill>
                <a:effectLst/>
                <a:latin typeface="Arial" panose="020B0604020202020204" pitchFamily="34" charset="0"/>
                <a:ea typeface="Calibri" panose="020F0502020204030204" pitchFamily="34" charset="0"/>
              </a:rPr>
              <a:t> Center for Health Research. I will be presenting on the effect of treatment crossover on intention to treat analysis in Non-Inferiority trials. Before we begin, I would like to acknowledge Michele Melia who I worked with on this project.</a:t>
            </a:r>
          </a:p>
          <a:p>
            <a:endParaRPr lang="en-US" altLang="en-US" dirty="0">
              <a:latin typeface="Times New Roman" charset="0"/>
            </a:endParaRPr>
          </a:p>
        </p:txBody>
      </p:sp>
    </p:spTree>
    <p:extLst>
      <p:ext uri="{BB962C8B-B14F-4D97-AF65-F5344CB8AC3E}">
        <p14:creationId xmlns:p14="http://schemas.microsoft.com/office/powerpoint/2010/main" val="3256098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pPr marL="457200" marR="0" lvl="0" indent="-457200" algn="l" defTabSz="914400" rtl="0" eaLnBrk="1" fontAlgn="base" latinLnBrk="0" hangingPunct="1">
              <a:lnSpc>
                <a:spcPct val="100000"/>
              </a:lnSpc>
              <a:spcBef>
                <a:spcPct val="0"/>
              </a:spcBef>
              <a:spcAft>
                <a:spcPts val="600"/>
              </a:spcAft>
              <a:buClr>
                <a:srgbClr val="FFFF00"/>
              </a:buClr>
              <a:buSzTx/>
              <a:buFont typeface="Wingdings" panose="05000000000000000000" pitchFamily="2" charset="2"/>
              <a:buChar char="Ø"/>
              <a:tabLst/>
              <a:defRPr/>
            </a:pPr>
            <a:r>
              <a:rPr kumimoji="0" lang="en-US" sz="2800" b="1" i="0" u="none" strike="noStrike" kern="1200" cap="none" spc="0" normalizeH="0" baseline="0" noProof="0" dirty="0">
                <a:ln>
                  <a:noFill/>
                </a:ln>
                <a:solidFill>
                  <a:srgbClr val="F8F8F8"/>
                </a:solidFill>
                <a:effectLst/>
                <a:uLnTx/>
                <a:uFillTx/>
                <a:latin typeface="Arial" charset="0"/>
                <a:ea typeface="+mn-ea"/>
                <a:cs typeface="Arial" charset="0"/>
              </a:rPr>
              <a:t>For each analysis approach (ITT, AT, or PP), the 100*(1-2α)% confidence interval was calculated. </a:t>
            </a:r>
          </a:p>
          <a:p>
            <a:pPr marL="457200" marR="0" lvl="0" indent="-457200" algn="l" defTabSz="914400" rtl="0" eaLnBrk="1" fontAlgn="base" latinLnBrk="0" hangingPunct="1">
              <a:lnSpc>
                <a:spcPct val="100000"/>
              </a:lnSpc>
              <a:spcBef>
                <a:spcPct val="0"/>
              </a:spcBef>
              <a:spcAft>
                <a:spcPts val="600"/>
              </a:spcAft>
              <a:buClr>
                <a:srgbClr val="FFFF00"/>
              </a:buClr>
              <a:buSzTx/>
              <a:buFont typeface="Wingdings" panose="05000000000000000000" pitchFamily="2" charset="2"/>
              <a:buChar char="Ø"/>
              <a:tabLst/>
              <a:defRPr/>
            </a:pPr>
            <a:r>
              <a:rPr kumimoji="0" lang="en-US" sz="2800" b="1" i="0" u="none" strike="noStrike" kern="1200" cap="none" spc="0" normalizeH="0" baseline="0" noProof="0" dirty="0">
                <a:ln>
                  <a:noFill/>
                </a:ln>
                <a:solidFill>
                  <a:srgbClr val="F8F8F8"/>
                </a:solidFill>
                <a:effectLst/>
                <a:uLnTx/>
                <a:uFillTx/>
                <a:latin typeface="Arial" charset="0"/>
                <a:ea typeface="+mn-ea"/>
                <a:cs typeface="Arial" charset="0"/>
              </a:rPr>
              <a:t>The type I error rate was calculated as the proportion of trials in which the lower bound of the confidence interval was greater than the non-inferiority margin</a:t>
            </a:r>
          </a:p>
          <a:p>
            <a:pPr marL="457200" marR="0" lvl="0" indent="-457200" algn="l" defTabSz="914400" rtl="0" eaLnBrk="1" fontAlgn="base" latinLnBrk="0" hangingPunct="1">
              <a:lnSpc>
                <a:spcPct val="100000"/>
              </a:lnSpc>
              <a:spcBef>
                <a:spcPct val="0"/>
              </a:spcBef>
              <a:spcAft>
                <a:spcPts val="600"/>
              </a:spcAft>
              <a:buClr>
                <a:srgbClr val="FFFF00"/>
              </a:buClr>
              <a:buSzTx/>
              <a:buFont typeface="Wingdings" panose="05000000000000000000" pitchFamily="2" charset="2"/>
              <a:buChar char="Ø"/>
              <a:tabLst/>
              <a:defRPr/>
            </a:pPr>
            <a:r>
              <a:rPr kumimoji="0" lang="en-US" sz="2800" b="1" i="0" u="none" strike="noStrike" kern="1200" cap="none" spc="0" normalizeH="0" baseline="0" noProof="0" dirty="0">
                <a:ln>
                  <a:noFill/>
                </a:ln>
                <a:solidFill>
                  <a:srgbClr val="F8F8F8"/>
                </a:solidFill>
                <a:effectLst/>
                <a:uLnTx/>
                <a:uFillTx/>
                <a:latin typeface="Arial" charset="0"/>
                <a:ea typeface="+mn-ea"/>
                <a:cs typeface="Arial" charset="0"/>
              </a:rPr>
              <a:t>Percent bias was estimated as the percent difference between the treatment group difference derived from each analysis approach and the treatment group difference derived from the analysis with no treatment crossover</a:t>
            </a:r>
          </a:p>
          <a:p>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10</a:t>
            </a:fld>
            <a:endParaRPr lang="en-US" dirty="0"/>
          </a:p>
        </p:txBody>
      </p:sp>
    </p:spTree>
    <p:extLst>
      <p:ext uri="{BB962C8B-B14F-4D97-AF65-F5344CB8AC3E}">
        <p14:creationId xmlns:p14="http://schemas.microsoft.com/office/powerpoint/2010/main" val="1210330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r>
              <a:rPr lang="en-US" b="0" dirty="0"/>
              <a:t>This</a:t>
            </a:r>
            <a:r>
              <a:rPr lang="en-US" b="0" baseline="0" dirty="0"/>
              <a:t> slide gives a summary of </a:t>
            </a:r>
            <a:r>
              <a:rPr lang="en-US" b="0" dirty="0"/>
              <a:t>the parameters</a:t>
            </a:r>
            <a:r>
              <a:rPr lang="en-US" b="0" baseline="0" dirty="0"/>
              <a:t> used for the sample simulation. I will be presenting the result for 0.42 effect size with 85% power while the other results will be summarized in a table.</a:t>
            </a:r>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11</a:t>
            </a:fld>
            <a:endParaRPr lang="en-US" dirty="0"/>
          </a:p>
        </p:txBody>
      </p:sp>
    </p:spTree>
    <p:extLst>
      <p:ext uri="{BB962C8B-B14F-4D97-AF65-F5344CB8AC3E}">
        <p14:creationId xmlns:p14="http://schemas.microsoft.com/office/powerpoint/2010/main" val="2207353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r>
              <a:rPr lang="en-US" b="0" dirty="0"/>
              <a:t>Lets look at when 5%</a:t>
            </a:r>
            <a:r>
              <a:rPr lang="en-US" b="0" baseline="0" dirty="0"/>
              <a:t> of </a:t>
            </a:r>
            <a:r>
              <a:rPr lang="en-US" b="0" dirty="0"/>
              <a:t> participants in the experimental arm crosses over</a:t>
            </a:r>
            <a:r>
              <a:rPr lang="en-US" b="0" baseline="0" dirty="0"/>
              <a:t> to the control arm. Remember our population is simulated under the null hypothesis where the experimental drug is truly inferior to the active control drug, If there is crossover from the experimental arm to the control arm, the mean change of the active control group will be reduced and the likelihood of concluding non-inferiority will be increased with an ITT analysis approach.</a:t>
            </a:r>
          </a:p>
          <a:p>
            <a:r>
              <a:rPr lang="en-US" b="0" dirty="0"/>
              <a:t>The type I error rate</a:t>
            </a:r>
            <a:r>
              <a:rPr lang="en-US" b="0" baseline="0" dirty="0"/>
              <a:t> for no crossover was 2.52%</a:t>
            </a:r>
          </a:p>
          <a:p>
            <a:r>
              <a:rPr lang="en-US" b="0" baseline="0" dirty="0"/>
              <a:t>For ITT approach, the type I error rate increased to 3.6%, with a percent bias of -5.8%. Which means with our ITT approach we are underestimating our treatment group difference.</a:t>
            </a:r>
          </a:p>
          <a:p>
            <a:r>
              <a:rPr lang="en-US" b="0" baseline="0" dirty="0"/>
              <a:t>The type I error rate was 2.5% for the PP approach and 2.6% for the as treated approach.</a:t>
            </a:r>
          </a:p>
          <a:p>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12</a:t>
            </a:fld>
            <a:endParaRPr lang="en-US" dirty="0"/>
          </a:p>
        </p:txBody>
      </p:sp>
    </p:spTree>
    <p:extLst>
      <p:ext uri="{BB962C8B-B14F-4D97-AF65-F5344CB8AC3E}">
        <p14:creationId xmlns:p14="http://schemas.microsoft.com/office/powerpoint/2010/main" val="1309892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r>
              <a:rPr lang="en-US" b="0" dirty="0"/>
              <a:t>For the ITT analysis approach, results were similar across all trials simulated.</a:t>
            </a:r>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13</a:t>
            </a:fld>
            <a:endParaRPr lang="en-US" dirty="0"/>
          </a:p>
        </p:txBody>
      </p:sp>
    </p:spTree>
    <p:extLst>
      <p:ext uri="{BB962C8B-B14F-4D97-AF65-F5344CB8AC3E}">
        <p14:creationId xmlns:p14="http://schemas.microsoft.com/office/powerpoint/2010/main" val="484126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r>
              <a:rPr lang="en-US" b="0" dirty="0"/>
              <a:t>For the 10% crossover, the type</a:t>
            </a:r>
            <a:r>
              <a:rPr lang="en-US" b="0" baseline="0" dirty="0"/>
              <a:t> I error rate increased to 4.9%.</a:t>
            </a:r>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14</a:t>
            </a:fld>
            <a:endParaRPr lang="en-US" dirty="0"/>
          </a:p>
        </p:txBody>
      </p:sp>
    </p:spTree>
    <p:extLst>
      <p:ext uri="{BB962C8B-B14F-4D97-AF65-F5344CB8AC3E}">
        <p14:creationId xmlns:p14="http://schemas.microsoft.com/office/powerpoint/2010/main" val="18171980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r>
              <a:rPr lang="en-US" b="0" dirty="0"/>
              <a:t>Again the results were similar across all trials simulated.</a:t>
            </a:r>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15</a:t>
            </a:fld>
            <a:endParaRPr lang="en-US" dirty="0"/>
          </a:p>
        </p:txBody>
      </p:sp>
    </p:spTree>
    <p:extLst>
      <p:ext uri="{BB962C8B-B14F-4D97-AF65-F5344CB8AC3E}">
        <p14:creationId xmlns:p14="http://schemas.microsoft.com/office/powerpoint/2010/main" val="538478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r>
              <a:rPr lang="en-US" b="0" dirty="0"/>
              <a:t>Now Lets look at when participants from</a:t>
            </a:r>
            <a:r>
              <a:rPr lang="en-US" b="0" baseline="0" dirty="0"/>
              <a:t> the control group </a:t>
            </a:r>
            <a:r>
              <a:rPr lang="en-US" b="0" dirty="0"/>
              <a:t>crosses over</a:t>
            </a:r>
            <a:r>
              <a:rPr lang="en-US" b="0" baseline="0" dirty="0"/>
              <a:t> to the experimental group.  The mean change of the experimental group may be increased and the likelihood of concluding non-inferiority will be increased with an ITT analysis approach.</a:t>
            </a:r>
          </a:p>
          <a:p>
            <a:r>
              <a:rPr lang="en-US" b="0" dirty="0"/>
              <a:t>The type I error rate</a:t>
            </a:r>
            <a:r>
              <a:rPr lang="en-US" b="0" baseline="0" dirty="0"/>
              <a:t> for no crossover was 2.5%</a:t>
            </a:r>
          </a:p>
          <a:p>
            <a:r>
              <a:rPr lang="en-US" b="0" baseline="0" dirty="0"/>
              <a:t>For ITT approach, the type I error rate increased to 3.4%, with an underestimation bias of -5.6%.  2.42% for the PP approach and 2.40% for the as treated approach.</a:t>
            </a:r>
          </a:p>
          <a:p>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16</a:t>
            </a:fld>
            <a:endParaRPr lang="en-US" dirty="0"/>
          </a:p>
        </p:txBody>
      </p:sp>
    </p:spTree>
    <p:extLst>
      <p:ext uri="{BB962C8B-B14F-4D97-AF65-F5344CB8AC3E}">
        <p14:creationId xmlns:p14="http://schemas.microsoft.com/office/powerpoint/2010/main" val="858781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For 10% crossover, the type I error rate increased to 5.14%.</a:t>
            </a:r>
          </a:p>
          <a:p>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17</a:t>
            </a:fld>
            <a:endParaRPr lang="en-US" dirty="0"/>
          </a:p>
        </p:txBody>
      </p:sp>
    </p:spTree>
    <p:extLst>
      <p:ext uri="{BB962C8B-B14F-4D97-AF65-F5344CB8AC3E}">
        <p14:creationId xmlns:p14="http://schemas.microsoft.com/office/powerpoint/2010/main" val="21151872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b="0" baseline="0" dirty="0"/>
              <a:t>This simulation study has limitations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b="0" baseline="0" dirty="0"/>
              <a:t>First, </a:t>
            </a:r>
            <a:r>
              <a:rPr kumimoji="0" lang="en-US" sz="2800" b="0" i="0" u="none" strike="noStrike" kern="0" cap="none" spc="0" normalizeH="0" baseline="0" noProof="0" dirty="0">
                <a:ln>
                  <a:noFill/>
                </a:ln>
                <a:solidFill>
                  <a:srgbClr val="F8F8F8"/>
                </a:solidFill>
                <a:effectLst/>
                <a:uLnTx/>
                <a:uFillTx/>
                <a:latin typeface="Arial" charset="0"/>
                <a:ea typeface="+mn-ea"/>
                <a:cs typeface="Arial" charset="0"/>
              </a:rPr>
              <a:t>We did not look at crossover in both directions within the same trial.</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0" i="0" u="none" strike="noStrike" kern="0" cap="none" spc="0" normalizeH="0" baseline="0" noProof="0" dirty="0">
                <a:ln>
                  <a:noFill/>
                </a:ln>
                <a:solidFill>
                  <a:srgbClr val="F8F8F8"/>
                </a:solidFill>
                <a:effectLst/>
                <a:uLnTx/>
                <a:uFillTx/>
                <a:latin typeface="Arial" charset="0"/>
                <a:ea typeface="+mn-ea"/>
                <a:cs typeface="Arial" charset="0"/>
              </a:rPr>
              <a:t>We only explored random crossovers. It is difficult to prove crossover is random in the real world.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0" i="0" u="none" strike="noStrike" kern="0" cap="none" spc="0" normalizeH="0" baseline="0" noProof="0" dirty="0">
                <a:ln>
                  <a:noFill/>
                </a:ln>
                <a:solidFill>
                  <a:srgbClr val="F8F8F8"/>
                </a:solidFill>
                <a:effectLst/>
                <a:uLnTx/>
                <a:uFillTx/>
                <a:latin typeface="Arial" charset="0"/>
                <a:ea typeface="+mn-ea"/>
                <a:cs typeface="Arial" charset="0"/>
              </a:rPr>
              <a:t>And We did not investigate the effect of non-random crossover.</a:t>
            </a:r>
          </a:p>
          <a:p>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18</a:t>
            </a:fld>
            <a:endParaRPr lang="en-US" dirty="0"/>
          </a:p>
        </p:txBody>
      </p:sp>
    </p:spTree>
    <p:extLst>
      <p:ext uri="{BB962C8B-B14F-4D97-AF65-F5344CB8AC3E}">
        <p14:creationId xmlns:p14="http://schemas.microsoft.com/office/powerpoint/2010/main" val="12633354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pPr marL="257175" marR="0" lvl="0" indent="-257175" algn="l" defTabSz="914400" rtl="0" eaLnBrk="0" fontAlgn="base" latinLnBrk="0" hangingPunct="0">
              <a:lnSpc>
                <a:spcPct val="100000"/>
              </a:lnSpc>
              <a:spcBef>
                <a:spcPct val="20000"/>
              </a:spcBef>
              <a:spcAft>
                <a:spcPct val="0"/>
              </a:spcAft>
              <a:buClr>
                <a:srgbClr val="FFFF00"/>
              </a:buClr>
              <a:buSzTx/>
              <a:buFont typeface="Wingdings" charset="2"/>
              <a:buChar char="Ø"/>
              <a:tabLst/>
              <a:defRPr/>
            </a:pPr>
            <a:r>
              <a:rPr kumimoji="0" lang="en-US" sz="2800" b="1" i="0" u="none" strike="noStrike" kern="0" cap="none" spc="0" normalizeH="0" baseline="0" noProof="0" dirty="0">
                <a:ln>
                  <a:noFill/>
                </a:ln>
                <a:solidFill>
                  <a:srgbClr val="FFFFFF"/>
                </a:solidFill>
                <a:effectLst/>
                <a:uLnTx/>
                <a:uFillTx/>
                <a:latin typeface="Arial"/>
                <a:ea typeface="+mn-ea"/>
                <a:cs typeface="+mn-cs"/>
              </a:rPr>
              <a:t>Selecting an analysis population in non-inferiority trials is an issue that is still debated. </a:t>
            </a:r>
          </a:p>
          <a:p>
            <a:pPr marL="257175" marR="0" lvl="0" indent="-257175" algn="l" defTabSz="914400" rtl="0" eaLnBrk="0" fontAlgn="base" latinLnBrk="0" hangingPunct="0">
              <a:lnSpc>
                <a:spcPct val="100000"/>
              </a:lnSpc>
              <a:spcBef>
                <a:spcPct val="20000"/>
              </a:spcBef>
              <a:spcAft>
                <a:spcPct val="0"/>
              </a:spcAft>
              <a:buClr>
                <a:srgbClr val="FFFF00"/>
              </a:buClr>
              <a:buSzTx/>
              <a:buFont typeface="Wingdings" charset="2"/>
              <a:buChar char="Ø"/>
              <a:tabLst/>
              <a:defRPr/>
            </a:pPr>
            <a:endParaRPr kumimoji="0" lang="en-US" sz="2800" b="1" i="0" u="none" strike="noStrike" kern="0" cap="none" spc="0" normalizeH="0" baseline="0" noProof="0" dirty="0">
              <a:ln>
                <a:noFill/>
              </a:ln>
              <a:solidFill>
                <a:srgbClr val="FFFFFF"/>
              </a:solidFill>
              <a:effectLst/>
              <a:uLnTx/>
              <a:uFillTx/>
              <a:latin typeface="Arial"/>
              <a:ea typeface="+mn-ea"/>
              <a:cs typeface="+mn-cs"/>
            </a:endParaRPr>
          </a:p>
          <a:p>
            <a:pPr marL="257175" marR="0" lvl="0" indent="-257175" algn="l" defTabSz="914400" rtl="0" eaLnBrk="0" fontAlgn="base" latinLnBrk="0" hangingPunct="0">
              <a:lnSpc>
                <a:spcPct val="100000"/>
              </a:lnSpc>
              <a:spcBef>
                <a:spcPct val="20000"/>
              </a:spcBef>
              <a:spcAft>
                <a:spcPct val="0"/>
              </a:spcAft>
              <a:buClr>
                <a:srgbClr val="FFFF00"/>
              </a:buClr>
              <a:buSzTx/>
              <a:buFont typeface="Wingdings" charset="2"/>
              <a:buChar char="Ø"/>
              <a:tabLst/>
              <a:defRPr/>
            </a:pPr>
            <a:r>
              <a:rPr kumimoji="0" lang="en-US" sz="2800" b="1" i="0" u="none" strike="noStrike" kern="0" cap="none" spc="0" normalizeH="0" baseline="0" noProof="0" dirty="0">
                <a:ln>
                  <a:noFill/>
                </a:ln>
                <a:solidFill>
                  <a:srgbClr val="FFFFFF"/>
                </a:solidFill>
                <a:effectLst/>
                <a:uLnTx/>
                <a:uFillTx/>
                <a:latin typeface="Arial"/>
                <a:ea typeface="+mn-ea"/>
                <a:cs typeface="+mn-cs"/>
              </a:rPr>
              <a:t>This preliminary analysis suggests that the ITT approach had the highest type I error rate and average percent bias in all scenarios of random crossover.</a:t>
            </a:r>
          </a:p>
          <a:p>
            <a:pPr marL="257175" marR="0" lvl="0" indent="-257175" algn="l" defTabSz="914400" rtl="0" eaLnBrk="0" fontAlgn="base" latinLnBrk="0" hangingPunct="0">
              <a:lnSpc>
                <a:spcPct val="100000"/>
              </a:lnSpc>
              <a:spcBef>
                <a:spcPct val="20000"/>
              </a:spcBef>
              <a:spcAft>
                <a:spcPct val="0"/>
              </a:spcAft>
              <a:buClr>
                <a:srgbClr val="FFFF00"/>
              </a:buClr>
              <a:buSzTx/>
              <a:buFont typeface="Wingdings" charset="2"/>
              <a:buChar char="Ø"/>
              <a:tabLst/>
              <a:defRPr/>
            </a:pPr>
            <a:endParaRPr kumimoji="0" lang="en-US" sz="2800" b="1" i="0" u="none" strike="noStrike" kern="0" cap="none" spc="0" normalizeH="0" baseline="0" noProof="0" dirty="0">
              <a:ln>
                <a:noFill/>
              </a:ln>
              <a:solidFill>
                <a:srgbClr val="FFFFFF"/>
              </a:solidFill>
              <a:effectLst/>
              <a:uLnTx/>
              <a:uFillTx/>
              <a:latin typeface="Arial"/>
              <a:ea typeface="+mn-ea"/>
              <a:cs typeface="+mn-cs"/>
            </a:endParaRPr>
          </a:p>
          <a:p>
            <a:pPr marL="257175" marR="0" lvl="0" indent="-257175" algn="l" defTabSz="914400" rtl="0" eaLnBrk="0" fontAlgn="base" latinLnBrk="0" hangingPunct="0">
              <a:lnSpc>
                <a:spcPct val="100000"/>
              </a:lnSpc>
              <a:spcBef>
                <a:spcPct val="20000"/>
              </a:spcBef>
              <a:spcAft>
                <a:spcPct val="0"/>
              </a:spcAft>
              <a:buClr>
                <a:srgbClr val="FFFF00"/>
              </a:buClr>
              <a:buSzTx/>
              <a:buFont typeface="Wingdings" charset="2"/>
              <a:buChar char="Ø"/>
              <a:tabLst/>
              <a:defRPr/>
            </a:pPr>
            <a:r>
              <a:rPr kumimoji="0" lang="en-US" sz="2800" b="1" i="0" u="none" strike="noStrike" kern="0" cap="none" spc="0" normalizeH="0" baseline="0" noProof="0" dirty="0">
                <a:ln>
                  <a:noFill/>
                </a:ln>
                <a:solidFill>
                  <a:srgbClr val="FFFFFF"/>
                </a:solidFill>
                <a:effectLst/>
                <a:uLnTx/>
                <a:uFillTx/>
                <a:latin typeface="Arial"/>
                <a:ea typeface="+mn-ea"/>
                <a:cs typeface="+mn-cs"/>
              </a:rPr>
              <a:t>Further analysis is needed to explore the effect of non-random crossovers.</a:t>
            </a:r>
          </a:p>
          <a:p>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19</a:t>
            </a:fld>
            <a:endParaRPr lang="en-US" dirty="0"/>
          </a:p>
        </p:txBody>
      </p:sp>
    </p:spTree>
    <p:extLst>
      <p:ext uri="{BB962C8B-B14F-4D97-AF65-F5344CB8AC3E}">
        <p14:creationId xmlns:p14="http://schemas.microsoft.com/office/powerpoint/2010/main" val="135070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r>
              <a:rPr lang="en-US" sz="1200" kern="1200" dirty="0">
                <a:solidFill>
                  <a:schemeClr val="tx1"/>
                </a:solidFill>
                <a:effectLst/>
                <a:latin typeface="Times New Roman" pitchFamily="18" charset="0"/>
                <a:ea typeface="+mn-ea"/>
                <a:cs typeface="+mn-cs"/>
              </a:rPr>
              <a:t>Before we dive into this simulation study, I would like to give an overview of clinical trial designs and analysis approaches used in clinical trials. </a:t>
            </a:r>
          </a:p>
          <a:p>
            <a:r>
              <a:rPr lang="en-US" sz="1200" kern="1200" dirty="0">
                <a:solidFill>
                  <a:schemeClr val="tx1"/>
                </a:solidFill>
                <a:effectLst/>
                <a:latin typeface="Times New Roman" pitchFamily="18" charset="0"/>
                <a:ea typeface="+mn-ea"/>
                <a:cs typeface="+mn-cs"/>
              </a:rPr>
              <a:t>Superiority trials are designed to show a treatment difference between a test drug and a control. The null hypothesis states that there is no difference between the two treatment groups while the alternate hypothesis states that there is a difference between the groups. </a:t>
            </a:r>
          </a:p>
          <a:p>
            <a:r>
              <a:rPr lang="en-US" sz="1200" kern="1200" dirty="0">
                <a:solidFill>
                  <a:schemeClr val="tx1"/>
                </a:solidFill>
                <a:effectLst/>
                <a:latin typeface="Times New Roman" pitchFamily="18" charset="0"/>
                <a:ea typeface="+mn-ea"/>
                <a:cs typeface="+mn-cs"/>
              </a:rPr>
              <a:t>However, non-inferiority trials are designed to show that the test drug is not unacceptably worse than the control by a pre-specified value which is usually called the non-inferiority margin. The null hypothesis states that the experimental drug is inferior to the control while the alternate hypothesis states that experimental drug is not inferior to the control.</a:t>
            </a:r>
          </a:p>
          <a:p>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2</a:t>
            </a:fld>
            <a:endParaRPr lang="en-US" dirty="0"/>
          </a:p>
        </p:txBody>
      </p:sp>
    </p:spTree>
    <p:extLst>
      <p:ext uri="{BB962C8B-B14F-4D97-AF65-F5344CB8AC3E}">
        <p14:creationId xmlns:p14="http://schemas.microsoft.com/office/powerpoint/2010/main" val="7347590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a few references</a:t>
            </a:r>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20</a:t>
            </a:fld>
            <a:endParaRPr lang="en-US" dirty="0"/>
          </a:p>
        </p:txBody>
      </p:sp>
    </p:spTree>
    <p:extLst>
      <p:ext uri="{BB962C8B-B14F-4D97-AF65-F5344CB8AC3E}">
        <p14:creationId xmlns:p14="http://schemas.microsoft.com/office/powerpoint/2010/main" val="9533734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2857500" y="515938"/>
            <a:ext cx="3427413" cy="2570162"/>
          </a:xfrm>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dirty="0"/>
              <a:t>Thank you. I will now take questions.</a:t>
            </a:r>
          </a:p>
        </p:txBody>
      </p:sp>
    </p:spTree>
    <p:extLst>
      <p:ext uri="{BB962C8B-B14F-4D97-AF65-F5344CB8AC3E}">
        <p14:creationId xmlns:p14="http://schemas.microsoft.com/office/powerpoint/2010/main" val="964003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r>
              <a:rPr lang="en-US" sz="1200" kern="1200" dirty="0">
                <a:solidFill>
                  <a:schemeClr val="tx1"/>
                </a:solidFill>
                <a:effectLst/>
                <a:latin typeface="Times New Roman" pitchFamily="18" charset="0"/>
                <a:ea typeface="+mn-ea"/>
                <a:cs typeface="+mn-cs"/>
              </a:rPr>
              <a:t>Intention-to-treat analysis approach includes all participants randomized in the study and analyzes them according to their assigned treatment group. This approach preserves the integrity of randomization by ensuring baseline covariate balance between the two groups if properly randomized and it also prevents bias which may occur when you exclude participants. This approach is usually the gold standard for analyzing superiority trials.</a:t>
            </a:r>
          </a:p>
          <a:p>
            <a:r>
              <a:rPr lang="en-US" sz="1200" kern="1200" dirty="0">
                <a:solidFill>
                  <a:schemeClr val="tx1"/>
                </a:solidFill>
                <a:effectLst/>
                <a:latin typeface="Times New Roman" pitchFamily="18" charset="0"/>
                <a:ea typeface="+mn-ea"/>
                <a:cs typeface="+mn-cs"/>
              </a:rPr>
              <a:t>Per- protocol approach excludes all participants who have not completed their assigned treatment according to protocol. This approach aims to measure the pure treatment effect. Excluding participants can introduce bias especially if non-adherence to treatment is not equal between the two groups</a:t>
            </a:r>
          </a:p>
          <a:p>
            <a:r>
              <a:rPr lang="en-US" sz="1200" kern="1200" dirty="0">
                <a:solidFill>
                  <a:schemeClr val="tx1"/>
                </a:solidFill>
                <a:effectLst/>
                <a:latin typeface="Times New Roman" pitchFamily="18" charset="0"/>
                <a:ea typeface="+mn-ea"/>
                <a:cs typeface="+mn-cs"/>
              </a:rPr>
              <a:t>As-treated approach analyzes participants according to the treatment that was actually received. </a:t>
            </a:r>
          </a:p>
          <a:p>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3</a:t>
            </a:fld>
            <a:endParaRPr lang="en-US" dirty="0"/>
          </a:p>
        </p:txBody>
      </p:sp>
    </p:spTree>
    <p:extLst>
      <p:ext uri="{BB962C8B-B14F-4D97-AF65-F5344CB8AC3E}">
        <p14:creationId xmlns:p14="http://schemas.microsoft.com/office/powerpoint/2010/main" val="2812924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7000"/>
              </a:lnSpc>
              <a:spcBef>
                <a:spcPts val="0"/>
              </a:spcBef>
              <a:spcAft>
                <a:spcPts val="0"/>
              </a:spcAft>
              <a:buClr>
                <a:srgbClr val="FFFF00"/>
              </a:buClr>
              <a:buSzTx/>
              <a:buFont typeface="Wingdings" panose="05000000000000000000" pitchFamily="2" charset="2"/>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rPr>
              <a:t>In clinical trials, there are circumstances in which participants from one treatment group crosses over to the other treatment group prior to the initiation of any study treatment.  This may occur in studies where one of the treatment group is a surgical intervention. In such circumstances, the preferred ITT analysis becomes more reliable in controlling the type I error rate when showing superiority. </a:t>
            </a:r>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4</a:t>
            </a:fld>
            <a:endParaRPr lang="en-US" dirty="0"/>
          </a:p>
        </p:txBody>
      </p:sp>
    </p:spTree>
    <p:extLst>
      <p:ext uri="{BB962C8B-B14F-4D97-AF65-F5344CB8AC3E}">
        <p14:creationId xmlns:p14="http://schemas.microsoft.com/office/powerpoint/2010/main" val="41836370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However, for non-inferiority studies this approach becomes less reliable in controlling the type I error rate and increases the likelihood of concluding non-inferiority.</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Several studies have investigated the effect of non-compliance and dropouts on the ITT and PP analyses in non-inferiority trials but only few studies have investigated the effect of crossovers prior to the initiation of any study treatment.</a:t>
            </a:r>
          </a:p>
          <a:p>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5</a:t>
            </a:fld>
            <a:endParaRPr lang="en-US" dirty="0"/>
          </a:p>
        </p:txBody>
      </p:sp>
    </p:spTree>
    <p:extLst>
      <p:ext uri="{BB962C8B-B14F-4D97-AF65-F5344CB8AC3E}">
        <p14:creationId xmlns:p14="http://schemas.microsoft.com/office/powerpoint/2010/main" val="223928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Times New Roman" pitchFamily="18" charset="0"/>
                <a:ea typeface="+mn-ea"/>
                <a:cs typeface="+mn-cs"/>
              </a:rPr>
              <a:t>The main purpose of this simulation study is to </a:t>
            </a:r>
            <a:r>
              <a:rPr kumimoji="0" lang="en-US" sz="1200" b="1" i="0" u="none" strike="noStrike" kern="1200" cap="none" spc="0" normalizeH="0" baseline="0" noProof="0" dirty="0">
                <a:ln>
                  <a:noFill/>
                </a:ln>
                <a:solidFill>
                  <a:srgbClr val="000000"/>
                </a:solidFill>
                <a:effectLst/>
                <a:uLnTx/>
                <a:uFillTx/>
                <a:latin typeface="Times New Roman" pitchFamily="18" charset="0"/>
                <a:ea typeface="Times New Roman" panose="02020603050405020304" pitchFamily="18" charset="0"/>
                <a:cs typeface="Times New Roman" panose="02020603050405020304" pitchFamily="18" charset="0"/>
              </a:rPr>
              <a:t>investigate the effect of random crossovers prior to the initiation of study treatment when analyzing non-inferiority trials with the </a:t>
            </a:r>
            <a:r>
              <a:rPr kumimoji="0" lang="en-US" sz="1200" b="1" i="0" u="none" strike="noStrike" kern="1200" cap="none" spc="0" normalizeH="0" baseline="0" noProof="0" dirty="0">
                <a:ln>
                  <a:noFill/>
                </a:ln>
                <a:solidFill>
                  <a:srgbClr val="C5FF0B"/>
                </a:solidFill>
                <a:effectLst/>
                <a:uLnTx/>
                <a:uFillTx/>
                <a:latin typeface="Times New Roman" pitchFamily="18" charset="0"/>
                <a:ea typeface="Times New Roman" panose="02020603050405020304" pitchFamily="18" charset="0"/>
                <a:cs typeface="Times New Roman" panose="02020603050405020304" pitchFamily="18" charset="0"/>
              </a:rPr>
              <a:t>ITT</a:t>
            </a:r>
            <a:r>
              <a:rPr kumimoji="0" lang="en-US" sz="1200" b="1" i="0" u="none" strike="noStrike" kern="1200" cap="none" spc="0" normalizeH="0" baseline="0" noProof="0" dirty="0">
                <a:ln>
                  <a:noFill/>
                </a:ln>
                <a:solidFill>
                  <a:srgbClr val="000000"/>
                </a:solidFill>
                <a:effectLst/>
                <a:uLnTx/>
                <a:uFillTx/>
                <a:latin typeface="Times New Roman" pitchFamily="18" charset="0"/>
                <a:ea typeface="Times New Roman" panose="02020603050405020304" pitchFamily="18" charset="0"/>
                <a:cs typeface="Times New Roman" panose="02020603050405020304" pitchFamily="18" charset="0"/>
              </a:rPr>
              <a:t>, as-treated </a:t>
            </a:r>
            <a:r>
              <a:rPr kumimoji="0" lang="en-US" sz="1200" b="1" i="0" u="none" strike="noStrike" kern="1200" cap="none" spc="0" normalizeH="0" baseline="0" noProof="0" dirty="0">
                <a:ln>
                  <a:noFill/>
                </a:ln>
                <a:solidFill>
                  <a:srgbClr val="C5FF0B"/>
                </a:solidFill>
                <a:effectLst/>
                <a:uLnTx/>
                <a:uFillTx/>
                <a:latin typeface="Times New Roman" pitchFamily="18" charset="0"/>
                <a:ea typeface="Times New Roman" panose="02020603050405020304" pitchFamily="18" charset="0"/>
                <a:cs typeface="Times New Roman" panose="02020603050405020304" pitchFamily="18" charset="0"/>
              </a:rPr>
              <a:t>(AT) </a:t>
            </a:r>
            <a:r>
              <a:rPr kumimoji="0" lang="en-US" sz="1200" b="1" i="0" u="none" strike="noStrike" kern="1200" cap="none" spc="0" normalizeH="0" baseline="0" noProof="0" dirty="0">
                <a:ln>
                  <a:noFill/>
                </a:ln>
                <a:solidFill>
                  <a:srgbClr val="000000"/>
                </a:solidFill>
                <a:effectLst/>
                <a:uLnTx/>
                <a:uFillTx/>
                <a:latin typeface="Times New Roman" pitchFamily="18" charset="0"/>
                <a:ea typeface="Times New Roman" panose="02020603050405020304" pitchFamily="18" charset="0"/>
                <a:cs typeface="Times New Roman" panose="02020603050405020304" pitchFamily="18" charset="0"/>
              </a:rPr>
              <a:t>and Per-protocol </a:t>
            </a:r>
            <a:r>
              <a:rPr kumimoji="0" lang="en-US" sz="1200" b="1" i="0" u="none" strike="noStrike" kern="1200" cap="none" spc="0" normalizeH="0" baseline="0" noProof="0" dirty="0">
                <a:ln>
                  <a:noFill/>
                </a:ln>
                <a:solidFill>
                  <a:srgbClr val="C5FF0B"/>
                </a:solidFill>
                <a:effectLst/>
                <a:uLnTx/>
                <a:uFillTx/>
                <a:latin typeface="Times New Roman" pitchFamily="18" charset="0"/>
                <a:ea typeface="Times New Roman" panose="02020603050405020304" pitchFamily="18" charset="0"/>
                <a:cs typeface="Times New Roman" panose="02020603050405020304" pitchFamily="18" charset="0"/>
              </a:rPr>
              <a:t>(PP) </a:t>
            </a:r>
            <a:r>
              <a:rPr kumimoji="0" lang="en-US" sz="1200" b="1" i="0" u="none" strike="noStrike" kern="1200" cap="none" spc="0" normalizeH="0" baseline="0" noProof="0" dirty="0">
                <a:ln>
                  <a:noFill/>
                </a:ln>
                <a:solidFill>
                  <a:srgbClr val="000000"/>
                </a:solidFill>
                <a:effectLst/>
                <a:uLnTx/>
                <a:uFillTx/>
                <a:latin typeface="Times New Roman" pitchFamily="18" charset="0"/>
                <a:ea typeface="Times New Roman" panose="02020603050405020304" pitchFamily="18" charset="0"/>
                <a:cs typeface="Times New Roman" panose="02020603050405020304" pitchFamily="18" charset="0"/>
              </a:rPr>
              <a:t>approach.</a:t>
            </a:r>
            <a:endParaRPr kumimoji="0" lang="en-US" sz="1200" b="1" i="0" u="none" strike="noStrike" kern="1200" cap="none" spc="0" normalizeH="0" baseline="0" noProof="0" dirty="0">
              <a:ln>
                <a:noFill/>
              </a:ln>
              <a:solidFill>
                <a:srgbClr val="000000"/>
              </a:solidFill>
              <a:effectLst/>
              <a:uLnTx/>
              <a:uFillTx/>
              <a:latin typeface="Times New Roman" pitchFamily="18" charset="0"/>
              <a:ea typeface="Calibri" panose="020F0502020204030204" pitchFamily="34" charset="0"/>
              <a:cs typeface="Times New Roman" panose="02020603050405020304" pitchFamily="18" charset="0"/>
            </a:endParaRPr>
          </a:p>
          <a:p>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6</a:t>
            </a:fld>
            <a:endParaRPr lang="en-US" dirty="0"/>
          </a:p>
        </p:txBody>
      </p:sp>
    </p:spTree>
    <p:extLst>
      <p:ext uri="{BB962C8B-B14F-4D97-AF65-F5344CB8AC3E}">
        <p14:creationId xmlns:p14="http://schemas.microsoft.com/office/powerpoint/2010/main" val="501603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baseline="0" dirty="0"/>
              <a:t>The first step was to simulate a population, then we calculated the sample size for a non-inferiority trial for the effect size simulated in the population. Then, we randomly generated 5,000 samples of the same sample size using simple random sampling. Participants were then randomized to each treatment group.  5 and 10%  of participants from one treatment group were randomly selected to crossover to the other treatment group. We calculated the true type I error rate when there was no crossover and calculated the type I error rate and bias for each analysis approach.</a:t>
            </a:r>
            <a:endParaRPr lang="en-US" b="0" dirty="0"/>
          </a:p>
          <a:p>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7</a:t>
            </a:fld>
            <a:endParaRPr lang="en-US" dirty="0"/>
          </a:p>
        </p:txBody>
      </p:sp>
    </p:spTree>
    <p:extLst>
      <p:ext uri="{BB962C8B-B14F-4D97-AF65-F5344CB8AC3E}">
        <p14:creationId xmlns:p14="http://schemas.microsoft.com/office/powerpoint/2010/main" val="2887627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pPr marL="342900" marR="0" indent="-342900">
              <a:lnSpc>
                <a:spcPct val="107000"/>
              </a:lnSpc>
              <a:spcBef>
                <a:spcPts val="0"/>
              </a:spcBef>
              <a:spcAft>
                <a:spcPts val="0"/>
              </a:spcAft>
              <a:buClr>
                <a:srgbClr val="FFFF00"/>
              </a:buClr>
              <a:buFont typeface="Wingdings" panose="05000000000000000000" pitchFamily="2" charset="2"/>
              <a:buChar char="Ø"/>
            </a:pPr>
            <a:r>
              <a:rPr lang="en-US" sz="1200" b="1" dirty="0"/>
              <a:t>We simulated populations</a:t>
            </a:r>
            <a:r>
              <a:rPr lang="en-US" sz="1200" b="1" baseline="0" dirty="0"/>
              <a:t> of </a:t>
            </a:r>
            <a:r>
              <a:rPr lang="en-US" sz="1200" b="1" dirty="0"/>
              <a:t>10,000 potential trial participants. </a:t>
            </a:r>
          </a:p>
          <a:p>
            <a:pPr marL="342900" marR="0" indent="-342900">
              <a:lnSpc>
                <a:spcPct val="107000"/>
              </a:lnSpc>
              <a:spcBef>
                <a:spcPts val="0"/>
              </a:spcBef>
              <a:spcAft>
                <a:spcPts val="0"/>
              </a:spcAft>
              <a:buClr>
                <a:srgbClr val="FFFF00"/>
              </a:buClr>
              <a:buFont typeface="Wingdings" panose="05000000000000000000" pitchFamily="2" charset="2"/>
              <a:buChar char="Ø"/>
            </a:pPr>
            <a:r>
              <a:rPr lang="en-US" sz="1200" b="1" dirty="0"/>
              <a:t>Each participant had a continuous outcome simulated for each treatment group.</a:t>
            </a:r>
          </a:p>
          <a:p>
            <a:pPr marL="342900" indent="-342900">
              <a:lnSpc>
                <a:spcPct val="107000"/>
              </a:lnSpc>
              <a:spcBef>
                <a:spcPts val="0"/>
              </a:spcBef>
              <a:spcAft>
                <a:spcPts val="0"/>
              </a:spcAft>
              <a:buClr>
                <a:srgbClr val="FFFF00"/>
              </a:buClr>
              <a:buFont typeface="Wingdings" panose="05000000000000000000" pitchFamily="2" charset="2"/>
              <a:buChar char="Ø"/>
            </a:pPr>
            <a:r>
              <a:rPr lang="en-US" sz="1200" b="1" dirty="0"/>
              <a:t>The true treatment group difference in each population was equal to the non-inferiority margin </a:t>
            </a:r>
            <a:r>
              <a:rPr lang="en-US" sz="1200" b="1" dirty="0">
                <a:solidFill>
                  <a:srgbClr val="C5FF0B"/>
                </a:solidFill>
              </a:rPr>
              <a:t>(null hypothesis)</a:t>
            </a:r>
          </a:p>
          <a:p>
            <a:r>
              <a:rPr lang="en-US" b="0" dirty="0"/>
              <a:t>Three populations were simulated for </a:t>
            </a:r>
            <a:r>
              <a:rPr lang="en-US" b="0" baseline="0" dirty="0"/>
              <a:t>small, medium and large effect sizes.</a:t>
            </a:r>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8</a:t>
            </a:fld>
            <a:endParaRPr lang="en-US" dirty="0"/>
          </a:p>
        </p:txBody>
      </p:sp>
    </p:spTree>
    <p:extLst>
      <p:ext uri="{BB962C8B-B14F-4D97-AF65-F5344CB8AC3E}">
        <p14:creationId xmlns:p14="http://schemas.microsoft.com/office/powerpoint/2010/main" val="1549529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5938"/>
            <a:ext cx="3427413" cy="2570162"/>
          </a:xfrm>
        </p:spPr>
      </p:sp>
      <p:sp>
        <p:nvSpPr>
          <p:cNvPr id="3" name="Notes Placeholder 2"/>
          <p:cNvSpPr>
            <a:spLocks noGrp="1"/>
          </p:cNvSpPr>
          <p:nvPr>
            <p:ph type="body" idx="1"/>
          </p:nvPr>
        </p:nvSpPr>
        <p:spPr/>
        <p:txBody>
          <a:bodyPr/>
          <a:lstStyle/>
          <a:p>
            <a:r>
              <a:rPr lang="en-US" b="0" dirty="0"/>
              <a:t>Sample size </a:t>
            </a:r>
            <a:r>
              <a:rPr lang="en-US" b="0" baseline="0" dirty="0"/>
              <a:t> was calculated for a non-inferiority trial using a one-sided alpha of 0.025, varying power and the corresponding effect size in the population.</a:t>
            </a:r>
          </a:p>
          <a:p>
            <a:r>
              <a:rPr lang="en-US" b="0" baseline="0" dirty="0"/>
              <a:t>5,000 samples were randomly generated from each simulated population and participants in the sample were randomly assigned to a treatment group and the corresponding simulated outcome.</a:t>
            </a:r>
          </a:p>
          <a:p>
            <a:r>
              <a:rPr lang="en-US" b="0" baseline="0" dirty="0"/>
              <a:t>Participants were randomly selected to crossover from the experimental group to the control group and vice versa.</a:t>
            </a:r>
            <a:endParaRPr lang="en-US" b="0" dirty="0"/>
          </a:p>
        </p:txBody>
      </p:sp>
      <p:sp>
        <p:nvSpPr>
          <p:cNvPr id="4" name="Slide Number Placeholder 3"/>
          <p:cNvSpPr>
            <a:spLocks noGrp="1"/>
          </p:cNvSpPr>
          <p:nvPr>
            <p:ph type="sldNum" sz="quarter" idx="10"/>
          </p:nvPr>
        </p:nvSpPr>
        <p:spPr/>
        <p:txBody>
          <a:bodyPr/>
          <a:lstStyle/>
          <a:p>
            <a:pPr>
              <a:defRPr/>
            </a:pPr>
            <a:fld id="{1B2F9F09-BFE5-46B0-8586-4175C58051E0}" type="slidenum">
              <a:rPr lang="en-US" smtClean="0"/>
              <a:pPr>
                <a:defRPr/>
              </a:pPr>
              <a:t>9</a:t>
            </a:fld>
            <a:endParaRPr lang="en-US" dirty="0"/>
          </a:p>
        </p:txBody>
      </p:sp>
    </p:spTree>
    <p:extLst>
      <p:ext uri="{BB962C8B-B14F-4D97-AF65-F5344CB8AC3E}">
        <p14:creationId xmlns:p14="http://schemas.microsoft.com/office/powerpoint/2010/main" val="3034605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85380" name="Rectangle 4"/>
          <p:cNvSpPr>
            <a:spLocks noGrp="1" noChangeArrowheads="1"/>
          </p:cNvSpPr>
          <p:nvPr>
            <p:ph type="ctrTitle" sz="quarter"/>
          </p:nvPr>
        </p:nvSpPr>
        <p:spPr>
          <a:xfrm>
            <a:off x="304800" y="1905000"/>
            <a:ext cx="8686800" cy="1143000"/>
          </a:xfrm>
        </p:spPr>
        <p:txBody>
          <a:bodyPr/>
          <a:lstStyle>
            <a:lvl1pPr>
              <a:defRPr/>
            </a:lvl1pPr>
          </a:lstStyle>
          <a:p>
            <a:r>
              <a:rPr lang="en-US"/>
              <a:t>Click to edit Master title style</a:t>
            </a:r>
          </a:p>
        </p:txBody>
      </p:sp>
      <p:sp>
        <p:nvSpPr>
          <p:cNvPr id="485381" name="Rectangle 5"/>
          <p:cNvSpPr>
            <a:spLocks noGrp="1" noChangeArrowheads="1"/>
          </p:cNvSpPr>
          <p:nvPr>
            <p:ph type="subTitle" sz="quarter" idx="1"/>
          </p:nvPr>
        </p:nvSpPr>
        <p:spPr>
          <a:xfrm>
            <a:off x="1143000" y="3429000"/>
            <a:ext cx="7010400" cy="1752600"/>
          </a:xfrm>
        </p:spPr>
        <p:txBody>
          <a:bodyPr/>
          <a:lstStyle>
            <a:lvl1pPr marL="0" indent="0" algn="ctr">
              <a:buFont typeface="Wingdings" pitchFamily="2" charset="2"/>
              <a:buNone/>
              <a:defRPr/>
            </a:lvl1pPr>
          </a:lstStyle>
          <a:p>
            <a:r>
              <a:rPr lang="en-US"/>
              <a:t>Click to edit Master subtitle style</a:t>
            </a:r>
          </a:p>
        </p:txBody>
      </p:sp>
      <p:sp>
        <p:nvSpPr>
          <p:cNvPr id="4" name="Rectangle 6"/>
          <p:cNvSpPr>
            <a:spLocks noGrp="1" noChangeArrowheads="1"/>
          </p:cNvSpPr>
          <p:nvPr>
            <p:ph type="dt" sz="quarter" idx="10"/>
          </p:nvPr>
        </p:nvSpPr>
        <p:spPr bwMode="auto">
          <a:xfrm>
            <a:off x="1212850" y="6232525"/>
            <a:ext cx="1905000" cy="457200"/>
          </a:xfrm>
          <a:prstGeom prst="rect">
            <a:avLst/>
          </a:prstGeom>
          <a:ln>
            <a:miter lim="800000"/>
            <a:headEnd/>
            <a:tailEnd/>
          </a:ln>
        </p:spPr>
        <p:txBody>
          <a:bodyPr vert="horz" wrap="none" lIns="92075" tIns="46038" rIns="92075" bIns="46038" numCol="1" anchor="ctr" anchorCtr="0" compatLnSpc="1">
            <a:prstTxWarp prst="textNoShape">
              <a:avLst/>
            </a:prstTxWarp>
          </a:bodyPr>
          <a:lstStyle>
            <a:lvl1pPr eaLnBrk="0" hangingPunct="0">
              <a:defRPr sz="1050">
                <a:effectLst>
                  <a:outerShdw blurRad="38100" dist="38100" dir="2700000" algn="tl">
                    <a:srgbClr val="000000"/>
                  </a:outerShdw>
                </a:effectLst>
                <a:cs typeface="+mn-cs"/>
              </a:defRPr>
            </a:lvl1pPr>
          </a:lstStyle>
          <a:p>
            <a:pPr>
              <a:defRPr/>
            </a:pPr>
            <a:endParaRPr lang="en-US" dirty="0"/>
          </a:p>
        </p:txBody>
      </p:sp>
      <p:sp>
        <p:nvSpPr>
          <p:cNvPr id="5" name="Rectangle 7"/>
          <p:cNvSpPr>
            <a:spLocks noGrp="1" noChangeArrowheads="1"/>
          </p:cNvSpPr>
          <p:nvPr>
            <p:ph type="ftr" sz="quarter" idx="11"/>
          </p:nvPr>
        </p:nvSpPr>
        <p:spPr bwMode="auto">
          <a:xfrm>
            <a:off x="3651250" y="6232525"/>
            <a:ext cx="2895600" cy="457200"/>
          </a:xfrm>
          <a:prstGeom prst="rect">
            <a:avLst/>
          </a:prstGeom>
          <a:ln>
            <a:miter lim="800000"/>
            <a:headEnd/>
            <a:tailEnd/>
          </a:ln>
        </p:spPr>
        <p:txBody>
          <a:bodyPr vert="horz" wrap="none" lIns="92075" tIns="46038" rIns="92075" bIns="46038" numCol="1" anchor="ctr" anchorCtr="0" compatLnSpc="1">
            <a:prstTxWarp prst="textNoShape">
              <a:avLst/>
            </a:prstTxWarp>
          </a:bodyPr>
          <a:lstStyle>
            <a:lvl1pPr algn="ctr" eaLnBrk="0" hangingPunct="0">
              <a:defRPr sz="1050">
                <a:effectLst>
                  <a:outerShdw blurRad="38100" dist="38100" dir="2700000" algn="tl">
                    <a:srgbClr val="000000"/>
                  </a:outerShdw>
                </a:effectLst>
                <a:cs typeface="+mn-cs"/>
              </a:defRPr>
            </a:lvl1pPr>
          </a:lstStyle>
          <a:p>
            <a:pPr>
              <a:defRPr/>
            </a:pPr>
            <a:endParaRPr lang="en-US" dirty="0"/>
          </a:p>
        </p:txBody>
      </p:sp>
      <p:sp>
        <p:nvSpPr>
          <p:cNvPr id="6" name="Rectangle 8"/>
          <p:cNvSpPr>
            <a:spLocks noGrp="1" noChangeArrowheads="1"/>
          </p:cNvSpPr>
          <p:nvPr>
            <p:ph type="sldNum" sz="quarter" idx="12"/>
          </p:nvPr>
        </p:nvSpPr>
        <p:spPr/>
        <p:txBody>
          <a:bodyPr/>
          <a:lstStyle>
            <a:lvl1pPr>
              <a:defRPr/>
            </a:lvl1pPr>
          </a:lstStyle>
          <a:p>
            <a:pPr>
              <a:defRPr/>
            </a:pPr>
            <a:fld id="{D013B63C-078C-4D1F-B29A-197D9916FA91}" type="slidenum">
              <a:rPr lang="en-US"/>
              <a:pPr>
                <a:defRPr/>
              </a:pPr>
              <a:t>‹#›</a:t>
            </a:fld>
            <a:endParaRPr lang="en-US" dirty="0"/>
          </a:p>
        </p:txBody>
      </p:sp>
    </p:spTree>
    <p:extLst>
      <p:ext uri="{BB962C8B-B14F-4D97-AF65-F5344CB8AC3E}">
        <p14:creationId xmlns:p14="http://schemas.microsoft.com/office/powerpoint/2010/main" val="293784608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fld id="{2209DB8F-4319-4F18-AEA7-82DB0A58D880}" type="slidenum">
              <a:rPr lang="en-US"/>
              <a:pPr>
                <a:defRPr/>
              </a:pPr>
              <a:t>‹#›</a:t>
            </a:fld>
            <a:endParaRPr lang="en-US" dirty="0"/>
          </a:p>
        </p:txBody>
      </p:sp>
    </p:spTree>
    <p:extLst>
      <p:ext uri="{BB962C8B-B14F-4D97-AF65-F5344CB8AC3E}">
        <p14:creationId xmlns:p14="http://schemas.microsoft.com/office/powerpoint/2010/main" val="422555653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304800"/>
            <a:ext cx="5676900"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fld id="{969663DE-41B5-4C22-9BD2-ECB1386C58A2}" type="slidenum">
              <a:rPr lang="en-US"/>
              <a:pPr>
                <a:defRPr/>
              </a:pPr>
              <a:t>‹#›</a:t>
            </a:fld>
            <a:endParaRPr lang="en-US" dirty="0"/>
          </a:p>
        </p:txBody>
      </p:sp>
    </p:spTree>
    <p:extLst>
      <p:ext uri="{BB962C8B-B14F-4D97-AF65-F5344CB8AC3E}">
        <p14:creationId xmlns:p14="http://schemas.microsoft.com/office/powerpoint/2010/main" val="165959242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buClr>
                <a:srgbClr val="FFFF00"/>
              </a:buClr>
              <a:defRPr/>
            </a:lvl1pPr>
            <a:lvl2pPr>
              <a:buClr>
                <a:srgbClr val="FFFF00"/>
              </a:buClr>
              <a:defRPr/>
            </a:lvl2pPr>
            <a:lvl3pPr>
              <a:buClr>
                <a:srgbClr val="FFFF00"/>
              </a:buClr>
              <a:defRPr/>
            </a:lvl3pPr>
            <a:lvl4pPr>
              <a:buClr>
                <a:srgbClr val="FFFF00"/>
              </a:buClr>
              <a:defRPr/>
            </a:lvl4pPr>
            <a:lvl5pPr>
              <a:buClr>
                <a:srgbClr val="FFFF0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fld id="{8A547E93-5D98-4DEE-B285-ABA99DA48CCC}" type="slidenum">
              <a:rPr lang="en-US"/>
              <a:pPr>
                <a:defRPr/>
              </a:pPr>
              <a:t>‹#›</a:t>
            </a:fld>
            <a:endParaRPr lang="en-US" dirty="0"/>
          </a:p>
        </p:txBody>
      </p:sp>
    </p:spTree>
    <p:extLst>
      <p:ext uri="{BB962C8B-B14F-4D97-AF65-F5344CB8AC3E}">
        <p14:creationId xmlns:p14="http://schemas.microsoft.com/office/powerpoint/2010/main" val="373379843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13"/>
          <p:cNvSpPr>
            <a:spLocks noGrp="1" noChangeArrowheads="1"/>
          </p:cNvSpPr>
          <p:nvPr>
            <p:ph type="sldNum" sz="quarter" idx="10"/>
          </p:nvPr>
        </p:nvSpPr>
        <p:spPr>
          <a:ln/>
        </p:spPr>
        <p:txBody>
          <a:bodyPr/>
          <a:lstStyle>
            <a:lvl1pPr>
              <a:defRPr/>
            </a:lvl1pPr>
          </a:lstStyle>
          <a:p>
            <a:pPr>
              <a:defRPr/>
            </a:pPr>
            <a:fld id="{9F1407F1-D99D-460C-ABC3-9F40CA4DE811}" type="slidenum">
              <a:rPr lang="en-US"/>
              <a:pPr>
                <a:defRPr/>
              </a:pPr>
              <a:t>‹#›</a:t>
            </a:fld>
            <a:endParaRPr lang="en-US" dirty="0"/>
          </a:p>
        </p:txBody>
      </p:sp>
    </p:spTree>
    <p:extLst>
      <p:ext uri="{BB962C8B-B14F-4D97-AF65-F5344CB8AC3E}">
        <p14:creationId xmlns:p14="http://schemas.microsoft.com/office/powerpoint/2010/main" val="8902748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133600"/>
            <a:ext cx="3810000" cy="3962400"/>
          </a:xfrm>
        </p:spPr>
        <p:txBody>
          <a:bodyPr/>
          <a:lstStyle>
            <a:lvl1pPr>
              <a:buClr>
                <a:srgbClr val="FFFF00"/>
              </a:buClr>
              <a:defRPr sz="2100"/>
            </a:lvl1pPr>
            <a:lvl2pPr>
              <a:buClr>
                <a:srgbClr val="FFFF00"/>
              </a:buClr>
              <a:defRPr sz="1800"/>
            </a:lvl2pPr>
            <a:lvl3pPr>
              <a:buClr>
                <a:srgbClr val="FFFF00"/>
              </a:buClr>
              <a:defRPr sz="1500"/>
            </a:lvl3pPr>
            <a:lvl4pPr>
              <a:buClr>
                <a:srgbClr val="FFFF00"/>
              </a:buClr>
              <a:defRPr sz="1350"/>
            </a:lvl4pPr>
            <a:lvl5pPr>
              <a:buClr>
                <a:srgbClr val="FFFF00"/>
              </a:buClr>
              <a:defRPr sz="135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2133600"/>
            <a:ext cx="3810000" cy="3962400"/>
          </a:xfrm>
        </p:spPr>
        <p:txBody>
          <a:bodyPr/>
          <a:lstStyle>
            <a:lvl1pPr>
              <a:buClr>
                <a:srgbClr val="FFFF00"/>
              </a:buClr>
              <a:defRPr sz="2100"/>
            </a:lvl1pPr>
            <a:lvl2pPr>
              <a:buClr>
                <a:srgbClr val="FFFF00"/>
              </a:buClr>
              <a:defRPr sz="1800"/>
            </a:lvl2pPr>
            <a:lvl3pPr>
              <a:buClr>
                <a:srgbClr val="FFFF00"/>
              </a:buClr>
              <a:defRPr sz="1500"/>
            </a:lvl3pPr>
            <a:lvl4pPr>
              <a:buClr>
                <a:srgbClr val="FFFF00"/>
              </a:buClr>
              <a:defRPr sz="1350"/>
            </a:lvl4pPr>
            <a:lvl5pPr>
              <a:buClr>
                <a:srgbClr val="FFFF00"/>
              </a:buCl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3"/>
          <p:cNvSpPr>
            <a:spLocks noGrp="1" noChangeArrowheads="1"/>
          </p:cNvSpPr>
          <p:nvPr>
            <p:ph type="sldNum" sz="quarter" idx="10"/>
          </p:nvPr>
        </p:nvSpPr>
        <p:spPr>
          <a:ln/>
        </p:spPr>
        <p:txBody>
          <a:bodyPr/>
          <a:lstStyle>
            <a:lvl1pPr>
              <a:defRPr/>
            </a:lvl1pPr>
          </a:lstStyle>
          <a:p>
            <a:pPr>
              <a:defRPr/>
            </a:pPr>
            <a:fld id="{45CAB62C-DF3F-4C15-8A37-D64B6AE7AB74}" type="slidenum">
              <a:rPr lang="en-US"/>
              <a:pPr>
                <a:defRPr/>
              </a:pPr>
              <a:t>‹#›</a:t>
            </a:fld>
            <a:endParaRPr lang="en-US" dirty="0"/>
          </a:p>
        </p:txBody>
      </p:sp>
    </p:spTree>
    <p:extLst>
      <p:ext uri="{BB962C8B-B14F-4D97-AF65-F5344CB8AC3E}">
        <p14:creationId xmlns:p14="http://schemas.microsoft.com/office/powerpoint/2010/main" val="374800024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buClr>
                <a:srgbClr val="FFFF00"/>
              </a:buCl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buClr>
                <a:srgbClr val="FFFF00"/>
              </a:buCl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13"/>
          <p:cNvSpPr>
            <a:spLocks noGrp="1" noChangeArrowheads="1"/>
          </p:cNvSpPr>
          <p:nvPr>
            <p:ph type="sldNum" sz="quarter" idx="10"/>
          </p:nvPr>
        </p:nvSpPr>
        <p:spPr>
          <a:ln/>
        </p:spPr>
        <p:txBody>
          <a:bodyPr/>
          <a:lstStyle>
            <a:lvl1pPr>
              <a:defRPr/>
            </a:lvl1pPr>
          </a:lstStyle>
          <a:p>
            <a:pPr>
              <a:defRPr/>
            </a:pPr>
            <a:fld id="{A8F1A070-0374-4514-AD61-A859F427FBF7}" type="slidenum">
              <a:rPr lang="en-US"/>
              <a:pPr>
                <a:defRPr/>
              </a:pPr>
              <a:t>‹#›</a:t>
            </a:fld>
            <a:endParaRPr lang="en-US" dirty="0"/>
          </a:p>
        </p:txBody>
      </p:sp>
    </p:spTree>
    <p:extLst>
      <p:ext uri="{BB962C8B-B14F-4D97-AF65-F5344CB8AC3E}">
        <p14:creationId xmlns:p14="http://schemas.microsoft.com/office/powerpoint/2010/main" val="204431539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lstStyle>
            <a:lvl1pPr algn="ctr">
              <a:defRPr/>
            </a:lvl1pPr>
          </a:lstStyle>
          <a:p>
            <a:r>
              <a:rPr lang="en-US" dirty="0"/>
              <a:t>Click to edit Master title style</a:t>
            </a:r>
          </a:p>
        </p:txBody>
      </p:sp>
      <p:sp>
        <p:nvSpPr>
          <p:cNvPr id="3" name="Rectangle 13"/>
          <p:cNvSpPr>
            <a:spLocks noGrp="1" noChangeArrowheads="1"/>
          </p:cNvSpPr>
          <p:nvPr>
            <p:ph type="sldNum" sz="quarter" idx="10"/>
          </p:nvPr>
        </p:nvSpPr>
        <p:spPr>
          <a:ln/>
        </p:spPr>
        <p:txBody>
          <a:bodyPr/>
          <a:lstStyle>
            <a:lvl1pPr>
              <a:defRPr/>
            </a:lvl1pPr>
          </a:lstStyle>
          <a:p>
            <a:pPr>
              <a:defRPr/>
            </a:pPr>
            <a:fld id="{2BA6C54A-F2BB-4286-A6CB-5A473857E35E}" type="slidenum">
              <a:rPr lang="en-US"/>
              <a:pPr>
                <a:defRPr/>
              </a:pPr>
              <a:t>‹#›</a:t>
            </a:fld>
            <a:endParaRPr lang="en-US" dirty="0"/>
          </a:p>
        </p:txBody>
      </p:sp>
    </p:spTree>
    <p:extLst>
      <p:ext uri="{BB962C8B-B14F-4D97-AF65-F5344CB8AC3E}">
        <p14:creationId xmlns:p14="http://schemas.microsoft.com/office/powerpoint/2010/main" val="324071227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fld id="{C15F85B9-F569-492E-B550-BB7D39793FCD}" type="slidenum">
              <a:rPr lang="en-US"/>
              <a:pPr>
                <a:defRPr/>
              </a:pPr>
              <a:t>‹#›</a:t>
            </a:fld>
            <a:endParaRPr lang="en-US" dirty="0"/>
          </a:p>
        </p:txBody>
      </p:sp>
    </p:spTree>
    <p:extLst>
      <p:ext uri="{BB962C8B-B14F-4D97-AF65-F5344CB8AC3E}">
        <p14:creationId xmlns:p14="http://schemas.microsoft.com/office/powerpoint/2010/main" val="349816852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3"/>
          <p:cNvSpPr>
            <a:spLocks noGrp="1" noChangeArrowheads="1"/>
          </p:cNvSpPr>
          <p:nvPr>
            <p:ph type="sldNum" sz="quarter" idx="10"/>
          </p:nvPr>
        </p:nvSpPr>
        <p:spPr>
          <a:ln/>
        </p:spPr>
        <p:txBody>
          <a:bodyPr/>
          <a:lstStyle>
            <a:lvl1pPr>
              <a:defRPr/>
            </a:lvl1pPr>
          </a:lstStyle>
          <a:p>
            <a:pPr>
              <a:defRPr/>
            </a:pPr>
            <a:fld id="{5D30E616-5BC3-40F0-8C9C-0468A5E85BEF}" type="slidenum">
              <a:rPr lang="en-US"/>
              <a:pPr>
                <a:defRPr/>
              </a:pPr>
              <a:t>‹#›</a:t>
            </a:fld>
            <a:endParaRPr lang="en-US" dirty="0"/>
          </a:p>
        </p:txBody>
      </p:sp>
    </p:spTree>
    <p:extLst>
      <p:ext uri="{BB962C8B-B14F-4D97-AF65-F5344CB8AC3E}">
        <p14:creationId xmlns:p14="http://schemas.microsoft.com/office/powerpoint/2010/main" val="409046670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3"/>
          <p:cNvSpPr>
            <a:spLocks noGrp="1" noChangeArrowheads="1"/>
          </p:cNvSpPr>
          <p:nvPr>
            <p:ph type="sldNum" sz="quarter" idx="10"/>
          </p:nvPr>
        </p:nvSpPr>
        <p:spPr>
          <a:ln/>
        </p:spPr>
        <p:txBody>
          <a:bodyPr/>
          <a:lstStyle>
            <a:lvl1pPr>
              <a:defRPr/>
            </a:lvl1pPr>
          </a:lstStyle>
          <a:p>
            <a:pPr>
              <a:defRPr/>
            </a:pPr>
            <a:fld id="{EC0129F7-FAC9-4D2F-81D1-7525F13D3FA3}" type="slidenum">
              <a:rPr lang="en-US"/>
              <a:pPr>
                <a:defRPr/>
              </a:pPr>
              <a:t>‹#›</a:t>
            </a:fld>
            <a:endParaRPr lang="en-US" dirty="0"/>
          </a:p>
        </p:txBody>
      </p:sp>
    </p:spTree>
    <p:extLst>
      <p:ext uri="{BB962C8B-B14F-4D97-AF65-F5344CB8AC3E}">
        <p14:creationId xmlns:p14="http://schemas.microsoft.com/office/powerpoint/2010/main" val="90992730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0" y="0"/>
            <a:ext cx="9144000" cy="1143000"/>
          </a:xfrm>
          <a:prstGeom prst="rect">
            <a:avLst/>
          </a:prstGeom>
          <a:noFill/>
          <a:ln>
            <a:noFill/>
          </a:ln>
          <a:effectLst>
            <a:outerShdw dist="13470" dir="2700000" algn="ctr" rotWithShape="0">
              <a:schemeClr val="bg2"/>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altLang="en-US"/>
              <a:t>Click to edit Master title style</a:t>
            </a:r>
          </a:p>
        </p:txBody>
      </p:sp>
      <p:sp>
        <p:nvSpPr>
          <p:cNvPr id="1027" name="Rectangle 5"/>
          <p:cNvSpPr>
            <a:spLocks noGrp="1" noChangeArrowheads="1"/>
          </p:cNvSpPr>
          <p:nvPr>
            <p:ph type="body" idx="1"/>
          </p:nvPr>
        </p:nvSpPr>
        <p:spPr bwMode="auto">
          <a:xfrm>
            <a:off x="152400" y="1600200"/>
            <a:ext cx="8839200" cy="419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84365" name="Rectangle 13"/>
          <p:cNvSpPr>
            <a:spLocks noGrp="1" noChangeArrowheads="1"/>
          </p:cNvSpPr>
          <p:nvPr>
            <p:ph type="sldNum" sz="quarter" idx="4"/>
          </p:nvPr>
        </p:nvSpPr>
        <p:spPr bwMode="auto">
          <a:xfrm>
            <a:off x="7080250" y="6232525"/>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eaLnBrk="0" hangingPunct="0">
              <a:defRPr sz="1050">
                <a:solidFill>
                  <a:srgbClr val="FFFFFF"/>
                </a:solidFill>
                <a:effectLst>
                  <a:outerShdw blurRad="38100" dist="38100" dir="2700000" algn="tl">
                    <a:srgbClr val="000000"/>
                  </a:outerShdw>
                </a:effectLst>
                <a:cs typeface="+mn-cs"/>
              </a:defRPr>
            </a:lvl1pPr>
          </a:lstStyle>
          <a:p>
            <a:pPr>
              <a:defRPr/>
            </a:pPr>
            <a:fld id="{3B960FD6-A690-4FD0-8A54-D8D003EAC68E}"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3928"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Lst>
  <p:transition>
    <p:fade/>
  </p:transition>
  <p:hf hdr="0" ftr="0" dt="0"/>
  <p:txStyles>
    <p:titleStyle>
      <a:lvl1pPr algn="ctr" rtl="0" eaLnBrk="0" fontAlgn="base" hangingPunct="0">
        <a:spcBef>
          <a:spcPct val="0"/>
        </a:spcBef>
        <a:spcAft>
          <a:spcPct val="0"/>
        </a:spcAft>
        <a:defRPr sz="3300" b="1">
          <a:solidFill>
            <a:srgbClr val="FFFF00"/>
          </a:solidFill>
          <a:latin typeface="+mj-lt"/>
          <a:ea typeface="+mj-ea"/>
          <a:cs typeface="+mj-cs"/>
        </a:defRPr>
      </a:lvl1pPr>
      <a:lvl2pPr algn="ctr" rtl="0" eaLnBrk="0" fontAlgn="base" hangingPunct="0">
        <a:spcBef>
          <a:spcPct val="0"/>
        </a:spcBef>
        <a:spcAft>
          <a:spcPct val="0"/>
        </a:spcAft>
        <a:defRPr sz="3300" b="1">
          <a:solidFill>
            <a:srgbClr val="FFFF00"/>
          </a:solidFill>
          <a:latin typeface="Arial" charset="0"/>
        </a:defRPr>
      </a:lvl2pPr>
      <a:lvl3pPr algn="ctr" rtl="0" eaLnBrk="0" fontAlgn="base" hangingPunct="0">
        <a:spcBef>
          <a:spcPct val="0"/>
        </a:spcBef>
        <a:spcAft>
          <a:spcPct val="0"/>
        </a:spcAft>
        <a:defRPr sz="3300" b="1">
          <a:solidFill>
            <a:srgbClr val="FFFF00"/>
          </a:solidFill>
          <a:latin typeface="Arial" charset="0"/>
        </a:defRPr>
      </a:lvl3pPr>
      <a:lvl4pPr algn="ctr" rtl="0" eaLnBrk="0" fontAlgn="base" hangingPunct="0">
        <a:spcBef>
          <a:spcPct val="0"/>
        </a:spcBef>
        <a:spcAft>
          <a:spcPct val="0"/>
        </a:spcAft>
        <a:defRPr sz="3300" b="1">
          <a:solidFill>
            <a:srgbClr val="FFFF00"/>
          </a:solidFill>
          <a:latin typeface="Arial" charset="0"/>
        </a:defRPr>
      </a:lvl4pPr>
      <a:lvl5pPr algn="ctr" rtl="0" eaLnBrk="0" fontAlgn="base" hangingPunct="0">
        <a:spcBef>
          <a:spcPct val="0"/>
        </a:spcBef>
        <a:spcAft>
          <a:spcPct val="0"/>
        </a:spcAft>
        <a:defRPr sz="3300" b="1">
          <a:solidFill>
            <a:srgbClr val="FFFF00"/>
          </a:solidFill>
          <a:latin typeface="Arial" charset="0"/>
        </a:defRPr>
      </a:lvl5pPr>
      <a:lvl6pPr marL="342900" algn="l" rtl="0" eaLnBrk="0" fontAlgn="base" hangingPunct="0">
        <a:spcBef>
          <a:spcPct val="0"/>
        </a:spcBef>
        <a:spcAft>
          <a:spcPct val="0"/>
        </a:spcAft>
        <a:defRPr sz="3300" b="1">
          <a:solidFill>
            <a:srgbClr val="FFFF00"/>
          </a:solidFill>
          <a:latin typeface="Arial" charset="0"/>
        </a:defRPr>
      </a:lvl6pPr>
      <a:lvl7pPr marL="685800" algn="l" rtl="0" eaLnBrk="0" fontAlgn="base" hangingPunct="0">
        <a:spcBef>
          <a:spcPct val="0"/>
        </a:spcBef>
        <a:spcAft>
          <a:spcPct val="0"/>
        </a:spcAft>
        <a:defRPr sz="3300" b="1">
          <a:solidFill>
            <a:srgbClr val="FFFF00"/>
          </a:solidFill>
          <a:latin typeface="Arial" charset="0"/>
        </a:defRPr>
      </a:lvl7pPr>
      <a:lvl8pPr marL="1028700" algn="l" rtl="0" eaLnBrk="0" fontAlgn="base" hangingPunct="0">
        <a:spcBef>
          <a:spcPct val="0"/>
        </a:spcBef>
        <a:spcAft>
          <a:spcPct val="0"/>
        </a:spcAft>
        <a:defRPr sz="3300" b="1">
          <a:solidFill>
            <a:srgbClr val="FFFF00"/>
          </a:solidFill>
          <a:latin typeface="Arial" charset="0"/>
        </a:defRPr>
      </a:lvl8pPr>
      <a:lvl9pPr marL="1371600" algn="l" rtl="0" eaLnBrk="0" fontAlgn="base" hangingPunct="0">
        <a:spcBef>
          <a:spcPct val="0"/>
        </a:spcBef>
        <a:spcAft>
          <a:spcPct val="0"/>
        </a:spcAft>
        <a:defRPr sz="3300" b="1">
          <a:solidFill>
            <a:srgbClr val="FFFF00"/>
          </a:solidFill>
          <a:latin typeface="Arial" charset="0"/>
        </a:defRPr>
      </a:lvl9pPr>
    </p:titleStyle>
    <p:bodyStyle>
      <a:lvl1pPr marL="257175" indent="-257175" algn="l" rtl="0" eaLnBrk="0" fontAlgn="base" hangingPunct="0">
        <a:spcBef>
          <a:spcPct val="20000"/>
        </a:spcBef>
        <a:spcAft>
          <a:spcPct val="0"/>
        </a:spcAft>
        <a:buClr>
          <a:srgbClr val="FFFF00"/>
        </a:buClr>
        <a:buFont typeface="Wingdings" charset="2"/>
        <a:buChar char="Ø"/>
        <a:defRPr sz="2100" b="1">
          <a:solidFill>
            <a:srgbClr val="FFFFFF"/>
          </a:solidFill>
          <a:latin typeface="+mn-lt"/>
          <a:ea typeface="+mn-ea"/>
          <a:cs typeface="+mn-cs"/>
        </a:defRPr>
      </a:lvl1pPr>
      <a:lvl2pPr marL="557213" indent="-214313" algn="l" rtl="0" eaLnBrk="0" fontAlgn="base" hangingPunct="0">
        <a:spcBef>
          <a:spcPct val="20000"/>
        </a:spcBef>
        <a:spcAft>
          <a:spcPct val="0"/>
        </a:spcAft>
        <a:buClr>
          <a:srgbClr val="FFFF00"/>
        </a:buClr>
        <a:buChar char="•"/>
        <a:defRPr sz="1800" b="1">
          <a:solidFill>
            <a:srgbClr val="FFFFFF"/>
          </a:solidFill>
          <a:latin typeface="+mn-lt"/>
        </a:defRPr>
      </a:lvl2pPr>
      <a:lvl3pPr marL="857250" indent="-171450" algn="l" rtl="0" eaLnBrk="0" fontAlgn="base" hangingPunct="0">
        <a:spcBef>
          <a:spcPct val="20000"/>
        </a:spcBef>
        <a:spcAft>
          <a:spcPct val="0"/>
        </a:spcAft>
        <a:buClr>
          <a:srgbClr val="FFFF00"/>
        </a:buClr>
        <a:buChar char="o"/>
        <a:defRPr sz="1800" b="1">
          <a:solidFill>
            <a:srgbClr val="FFFFFF"/>
          </a:solidFill>
          <a:latin typeface="+mn-lt"/>
        </a:defRPr>
      </a:lvl3pPr>
      <a:lvl4pPr marL="1200150" indent="-171450" algn="l" rtl="0" eaLnBrk="0" fontAlgn="base" hangingPunct="0">
        <a:spcBef>
          <a:spcPct val="20000"/>
        </a:spcBef>
        <a:spcAft>
          <a:spcPct val="0"/>
        </a:spcAft>
        <a:buClr>
          <a:srgbClr val="FFFF00"/>
        </a:buClr>
        <a:buFont typeface="Wingdings" charset="2"/>
        <a:buChar char="§"/>
        <a:defRPr sz="1800" b="1">
          <a:solidFill>
            <a:srgbClr val="FFFFFF"/>
          </a:solidFill>
          <a:latin typeface="+mn-lt"/>
        </a:defRPr>
      </a:lvl4pPr>
      <a:lvl5pPr marL="1543050" indent="-171450" algn="l" rtl="0" eaLnBrk="0" fontAlgn="base" hangingPunct="0">
        <a:spcBef>
          <a:spcPct val="20000"/>
        </a:spcBef>
        <a:spcAft>
          <a:spcPct val="0"/>
        </a:spcAft>
        <a:buClr>
          <a:srgbClr val="FFFF00"/>
        </a:buClr>
        <a:buFont typeface="Wingdings" charset="2"/>
        <a:buChar char="v"/>
        <a:defRPr sz="1800" b="1">
          <a:solidFill>
            <a:srgbClr val="FFFFFF"/>
          </a:solidFill>
          <a:latin typeface="+mn-lt"/>
        </a:defRPr>
      </a:lvl5pPr>
      <a:lvl6pPr marL="1885950" indent="-171450" algn="l" rtl="0" eaLnBrk="0" fontAlgn="base" hangingPunct="0">
        <a:spcBef>
          <a:spcPct val="20000"/>
        </a:spcBef>
        <a:spcAft>
          <a:spcPct val="0"/>
        </a:spcAft>
        <a:buClr>
          <a:srgbClr val="FFFFFF"/>
        </a:buClr>
        <a:buFont typeface="Wingdings" pitchFamily="2" charset="2"/>
        <a:buChar char="v"/>
        <a:defRPr sz="1500" b="1">
          <a:solidFill>
            <a:srgbClr val="FFFFFF"/>
          </a:solidFill>
          <a:latin typeface="+mn-lt"/>
        </a:defRPr>
      </a:lvl6pPr>
      <a:lvl7pPr marL="2228850" indent="-171450" algn="l" rtl="0" eaLnBrk="0" fontAlgn="base" hangingPunct="0">
        <a:spcBef>
          <a:spcPct val="20000"/>
        </a:spcBef>
        <a:spcAft>
          <a:spcPct val="0"/>
        </a:spcAft>
        <a:buClr>
          <a:srgbClr val="FFFFFF"/>
        </a:buClr>
        <a:buFont typeface="Wingdings" pitchFamily="2" charset="2"/>
        <a:buChar char="v"/>
        <a:defRPr sz="1500" b="1">
          <a:solidFill>
            <a:srgbClr val="FFFFFF"/>
          </a:solidFill>
          <a:latin typeface="+mn-lt"/>
        </a:defRPr>
      </a:lvl7pPr>
      <a:lvl8pPr marL="2571750" indent="-171450" algn="l" rtl="0" eaLnBrk="0" fontAlgn="base" hangingPunct="0">
        <a:spcBef>
          <a:spcPct val="20000"/>
        </a:spcBef>
        <a:spcAft>
          <a:spcPct val="0"/>
        </a:spcAft>
        <a:buClr>
          <a:srgbClr val="FFFFFF"/>
        </a:buClr>
        <a:buFont typeface="Wingdings" pitchFamily="2" charset="2"/>
        <a:buChar char="v"/>
        <a:defRPr sz="1500" b="1">
          <a:solidFill>
            <a:srgbClr val="FFFFFF"/>
          </a:solidFill>
          <a:latin typeface="+mn-lt"/>
        </a:defRPr>
      </a:lvl8pPr>
      <a:lvl9pPr marL="2914650" indent="-171450" algn="l" rtl="0" eaLnBrk="0" fontAlgn="base" hangingPunct="0">
        <a:spcBef>
          <a:spcPct val="20000"/>
        </a:spcBef>
        <a:spcAft>
          <a:spcPct val="0"/>
        </a:spcAft>
        <a:buClr>
          <a:srgbClr val="FFFFFF"/>
        </a:buClr>
        <a:buFont typeface="Wingdings" pitchFamily="2" charset="2"/>
        <a:buChar char="v"/>
        <a:defRPr sz="1500" b="1">
          <a:solidFill>
            <a:srgbClr val="FFFFFF"/>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gif"/><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idx="1"/>
          </p:nvPr>
        </p:nvSpPr>
        <p:spPr>
          <a:xfrm>
            <a:off x="1676400" y="4074975"/>
            <a:ext cx="5497162" cy="1066800"/>
          </a:xfrm>
        </p:spPr>
        <p:txBody>
          <a:bodyPr/>
          <a:lstStyle/>
          <a:p>
            <a:pPr indent="257175" algn="ctr">
              <a:spcBef>
                <a:spcPts val="0"/>
              </a:spcBef>
              <a:buNone/>
              <a:defRPr/>
            </a:pPr>
            <a:endParaRPr lang="en-US" sz="2400" dirty="0">
              <a:ea typeface="Ebrima" panose="02000000000000000000" pitchFamily="2" charset="0"/>
              <a:cs typeface="Ebrima" panose="02000000000000000000" pitchFamily="2" charset="0"/>
            </a:endParaRPr>
          </a:p>
          <a:p>
            <a:pPr algn="ctr">
              <a:spcBef>
                <a:spcPts val="0"/>
              </a:spcBef>
              <a:buNone/>
            </a:pPr>
            <a:r>
              <a:rPr lang="en-US" sz="2400" dirty="0">
                <a:solidFill>
                  <a:srgbClr val="C5FF0B"/>
                </a:solidFill>
                <a:ea typeface="Ebrima" panose="02000000000000000000" pitchFamily="2" charset="0"/>
                <a:cs typeface="Ebrima" panose="02000000000000000000" pitchFamily="2" charset="0"/>
              </a:rPr>
              <a:t>Isoken Odia, O.D., MPH </a:t>
            </a:r>
          </a:p>
          <a:p>
            <a:pPr algn="ctr">
              <a:spcBef>
                <a:spcPts val="0"/>
              </a:spcBef>
              <a:buNone/>
            </a:pPr>
            <a:r>
              <a:rPr lang="en" sz="2400" dirty="0">
                <a:solidFill>
                  <a:srgbClr val="C5FF0B"/>
                </a:solidFill>
              </a:rPr>
              <a:t>Michele Melia ScM</a:t>
            </a:r>
          </a:p>
          <a:p>
            <a:pPr indent="257175" algn="ctr">
              <a:spcBef>
                <a:spcPts val="0"/>
              </a:spcBef>
              <a:buNone/>
              <a:defRPr/>
            </a:pPr>
            <a:endParaRPr lang="en-US" sz="1800" dirty="0">
              <a:ea typeface="Ebrima" panose="02000000000000000000" pitchFamily="2" charset="0"/>
              <a:cs typeface="Ebrima" panose="02000000000000000000" pitchFamily="2" charset="0"/>
            </a:endParaRPr>
          </a:p>
          <a:p>
            <a:pPr algn="ctr">
              <a:buFont typeface="Wingdings" pitchFamily="2" charset="2"/>
              <a:buNone/>
              <a:defRPr/>
            </a:pPr>
            <a:endParaRPr lang="en-US" sz="1050" dirty="0">
              <a:ea typeface="Ebrima" panose="02000000000000000000" pitchFamily="2" charset="0"/>
              <a:cs typeface="Ebrima" panose="02000000000000000000" pitchFamily="2" charset="0"/>
            </a:endParaRPr>
          </a:p>
          <a:p>
            <a:pPr marL="46435" indent="0" algn="ctr">
              <a:buNone/>
              <a:defRPr/>
            </a:pPr>
            <a:r>
              <a:rPr lang="en-US" sz="900" dirty="0">
                <a:ea typeface="Ebrima" panose="02000000000000000000" pitchFamily="2" charset="0"/>
                <a:cs typeface="Ebrima" panose="02000000000000000000" pitchFamily="2" charset="0"/>
              </a:rPr>
              <a:t> </a:t>
            </a:r>
          </a:p>
          <a:p>
            <a:pPr algn="ctr">
              <a:lnSpc>
                <a:spcPct val="90000"/>
              </a:lnSpc>
              <a:buFont typeface="Wingdings" pitchFamily="2" charset="2"/>
              <a:buNone/>
              <a:defRPr/>
            </a:pPr>
            <a:endParaRPr lang="en-US" sz="1800" dirty="0">
              <a:cs typeface="Times New Roman" pitchFamily="18" charset="0"/>
            </a:endParaRPr>
          </a:p>
        </p:txBody>
      </p:sp>
      <p:sp>
        <p:nvSpPr>
          <p:cNvPr id="3080" name="AutoShape 9" descr="data:image/jpeg;base64,/9j/4AAQSkZJRgABAQAAAQABAAD/2wCEAAkGBxQSEhUUEhQVFhUUGR0aFxgXFxwaHBsVGRgdGBgaGhwaKCggGx8nHBcWITEhJSorLi4uFx8zODMsNygtLisBCgoKDg0OGxAQGzQmICUsLCwsLCwrLCwsLCwtLC8sLCwsLCwsLCwsLCwsLCwsLCwsLCwsLCwsNCwsLCwsLCwsLP/AABEIAKABPAMBIgACEQEDEQH/xAAcAAACAwEBAQEAAAAAAAAAAAAABgQFBwMBAgj/xABPEAACAQMBBAUGCggCCAUFAAABAgMABBESBQYhMRMiQVFhFDRScYGRBxcjMlRyoaOy0iRCYnOCscHCkrMVJTNDotHh8BZEU3S0NWSDhJP/xAAZAQADAQEBAAAAAAAAAAAAAAAAAQIDBAX/xAAuEQACAgAFAgUCBgMAAAAAAAAAAQIRAxIhMUEEURMiMmHwgeEUM3GRscGh0fH/2gAMAwEAAhEDEQA/ANxoopO3734SxHRxgSXDDIXsQdjPj7F5nw504xcnSE2krYw7Z21BaJruJFRezPEk9yqOLH1Cs1278LbHK2kIUenLxPsReA9p9lZ1tTaUtxIZZ3Lue09ngo5KPAUwbvfB/eXWG0dDGf15cjI/ZT5x9uB412RwIQVzMHiSlpEr9o72Xs5+UuZcdytoHuTA99U4uSG1ByH7GDENnwPPNbdsT4L7OHBm1XD/ALfBM+CDs8GLU3WuzIY+EcUaD9lFH8hQ+phHSKDwpPdlN8Ht9NNYxPcBuk6wywwWUMQrHPeAOPbz7aZKKK4pO3ZulSCiiikMKKKKACiiigAooooAKKKKACiiigAooooAKKKKACiiigAooooAKKKKACiiigAooooAKKKKACiiigAooooAWN/d6BYW+pcGaTKxKe/tY+C/aSB21h2zrGe+uNCZkmlJZmY/4nY9gHD7AOwUwfCxtAy7QdOOmBVRR4kB295Ye4Vpvwd7sCytgWHy8wDSnu9FPUuT7Sa7YtYWHfLMGnOVcI57p7gW9mA7ATT9rsOCn9heS+vn41bbY3lt7fg76n9BOLe3sX2kUtb172MWMFqTz0s68yeWlMe7I9nfUXY240smGnPRqeOkcXPr7F+0+FeZiY85yqOrNNtIki6+EJv93Co8XYn7Bj+dMe6e3jdxszJpZDg44qcjPD/lXxbbFtbZlXoV63ASP1uv2KSfmk9nYeXPAN9GgUYUADuAxThHETuTGr5Pm4DFSEIDYOkkZAPYSOGaVds3e0bdS/yMiDmVQ5A7ypPL1ZpurwirlG+RtGd7L37l6RenCGM8GKqQR48znHdWhxuGAIIIIyCOIIPIisa2tb4muNC9SOVhw5KNZC+ocMUx7i7x9GRbynqMfk2P6rH9U+B7O4+uubCxmnlkRGWtM0Som0I5WUdC6I2eJdC4IxywCMcccal0V1s0EPb23760cLIYSGGVZUODjnzPA8vfV7sxb9wrSvCgOCUEZLY7s6gAceuqj4SV82+s39tOoFYxTztXsStyDtKK4OOgkjTGch0LZPZxBGO3sNJe1d6L63kMcgi1DjwUkEHkRxrQ6zX4SR+kp+7H4mpY9qNphLay13f2rf3YLKYURTgsyE5bngAHjzHvprijl6LDOhlweuEIXPHB057OHDNUXwdj9E/jb+lM9VhLyptjjsKG376/tU6TVBIgIBIjIIzwGQSeGeHPtqktd8b2VgkaozHkAhz/ADpw3zH6FN9UfYwpD3D89j9T/gNZYmZTUU9yHd0Msd3tY8ehi9ukf3VHut5L+DjPbLpHMgHH+JSQPbTxQRWvhviTKr3FHZu/kLkCVWiPf85fbjiPdTZFKGAZSCCMgg5BHeCKRd9N1lVTPAuAOMiDljtZR2eI9tVO528Jt5BG5+Rc8f2GP6w8O/31msWUZZZ/uLM06ZqEwJU6SA2DgkZAPYSO31Uq7dvL+2TpNcEiDmRGVIzwBwWPDPjTYKqN7h+hz/U/rW2IvK3ZT2E223yvZGCRrGzHkAhz399XEd3tY8ehi9ukf3Us7jeexfx/gatYrDBUpq22THUR7rePaEAzNbLpHNgDj/EpIHtqRs3f6JyBKjR5/WHWX244j3U34pG303WUK08C408ZEHIjtZR2Y5kf9m5qcFadjdrYd4ZldQykMpGQQcgjwIr2UHB0kA44EjIB7MjtrK90N4DbSBWPyLnrD0Sf1h/X/pWqg1eHiKaGnYp7cu7+2jMmqCRF+cRGQRk4BwWPDJ76orTfG8ldY0ERZzgDSefvp03rH6HP9Q1nW5fnsPrb8DVhiuUZpJ7kSuzR9mxXQIM8kJGOKohBz2dYn+lSdopKVHQuiNniXUsCMHhgEY444+FS6X96t4ltl0p1pn+avPGeGo/0Haa6HUY6l7CxtHe+8hleJjCShwSFOPZxq82XNtKZdTdDEDy1oS3+EHh7SK+N092Ch8ouRqmY6gDx0k8cn9r+VN1Z4cJPWTEk+QooorcoxPaNh0m8XRuODTo+O8LEJP7K0/fO+MNo5U4ZsID3auZ92aVt8LLoNr2F3yWRxEx/bIZF96v/AMFMm/tsXs3x+oQ/sBwfsJrTqZN4aa7GUVWYg7h7AEcYncZdxlM/qp2EeJ557iPGmueLUMZIPYR2HsP/AEr5sgOjTTy0jHqxwrvWEIqMaRolSK6B1uI3jkUZBMcq+Ph4EEMD4ioG7O0mLzWk7ZmtiOsf97A3GKT146rftKeWcVzjudG03jHKaFWP11JA/wCGqLfq78j2jY3Q4Bw0MvjHqXn6tZPsFaYPnuPzQTdamg0V4K9pFCLutCr3l+jgFWZwQe0GVqW959hNaS44mNuKN4eifEfbzpo3O8/vfrN/mtTTtfZqXETRyDgeR7VbsYeNcqw88PfUjLaF3cjePplEEp+UUdUn9dR/cPtHtpvrF9oWclrNpbKuhyrDtH6rL/33itM3V28LqLjgSpwdf5MPA/ZVYOJflluEZcMpvhI/8t9c/wBtOtJXwkf+W+uf7ada0h65fQa3YVm3wk+cp+7H4mrSazb4SfOU/dj8TVHUegJ7DH8Hnmg+u39KZqWfg880H12/pTNWmF6EOOxTb4+ZTfV/uFIW4fnsfqf8Bp93x8ym+r/cKQtw/PY/U/4DWGL+bEiXqRq1FFFdRofLqCCDxB4H1Viu1bToppI+xHIH1c8PsxW2Vkm+g/TZvWv4Frm6peVMiexoW6N4ZrSJickDSfWpx/ICvre3zOf6hqs+DjPkp/eNj3CrPe3zOf6hrRO8P6D4M+3H89i/j/A1axWT7j+exfx/gatYqOm9P1FDYK8YZ4GvaK6CzFttWfQzyx9isQPqniv2EVpu5l6ZbSMnmuUP8JwPsxSJvyB5bLjuX36BTV8Gvmz/AL0/gSuPB0xWjOPqLjerzOf92f5VnO5fnsPrb8DVo29Xmc/7s/yrLtgmXp16DHS4bRnv0H2ZxnGe2njupxCW6NE3p3mW2GhMPM3JeenPItj7B21F3W3cZW8pustO3EBuOnPaf2v5Uh2V+8M4lYapFYlhIMknkc54g+PZWs7H2rHcxiSM+sHmrdxqsOSxJW/ohp2yfRRRXSWFFFFAFTvRsVby3eEnSxw0b9qSKcow9R+zNGxLzyiDEq4kXMc8Z/VkAw48QQQwParA9tWtQ57PD9KhCvgB88nQcg3iMnDdmTzHCqvSmKtbPjZKmNehbnGMKfSjHzT6wMKfEZ7RUq6uFjRnchVUZJPdVHtfey2h4BulcclTjg+LchSbd7SudpSCNRhc5CL81R6Tntx3+4ZrnliqOi1YnKi03XuGu9ovcYIVVOPAHqoPXjJ99U/w5zg+TR9uJGPqOlR/I+6tA2Ps2KxgOWACgtJIeGcDifAAdlYRvdtpr+7eVQcMQkK9ugcEHrJJb1sa6+hwmnb/AFM8R1Gu5+gdh3HSW0Lnm8SMfWVBqdUXZlt0UMcf/poq/wCFQP6VKrN7myEnc7z+9+s3+a1O1JO53n979Zv81qdqxwfT+5Mdil3o2Et3HjgJF4o3j2g+BrMbO5ltJtQyskZwynt71Pgf+tbRSnvtu5069NEPlVHED9dR/cOzv5d1RjYV+aO4pR5RUb37TS5itZE7XOR2q3VyDWh1hsB6y92ofzrcqMCWZtv2CLsKzb4SfOU/dj8TVpNZt8JPnKfux+JqfUegc9hj+DzzQfXb+lM1LPweeaD67f0pmrTC9CHHYpt8fMpvq/3CkLcPz2P1P+A0+b5H9Cm+qPxCkPcTz2P1P+A1hi/mxIl6katRRRXUaHhNYxt27EtxLIOTOcfVHAfYBT3vtvGsSNDE2ZXGGI/UU8/4iOzs591Ke6WwTcygsPkkOXPfjjoHr7e4eyuTHlnkoRM5a6IftzbQxWkYPAsC5/iOR9mK6b2+Zz/UNWwFVO9vmc/1DXQ1UK9i+DPtx/PYv4/wNWsVk+4/nsX8f4GrWKy6b0/UmGwUUUq76bxrCjQxnMrjBx+op5k+OOQ9tbSkoq2U3QibxXYluZnHIsQPUvVH8q0fci0MdpHkYL5c/wAR6v8Aw6aQt1dhNdSjIPRIcuf7R4n7B7K1pVwMDgBXP08W25siC5KvenzOf92f5VnO5XnsPrb8DVo29R/Q5/3ZrOdyvPYfW34GoxvzIhLdDhvfuuJwZYQBMBxHIOB3/tdx9h8ETZG1JLSXUmQRwdDwyBzDDsP8q2albe7dcXAMsQAmA4jscdx/a7j7D4Vi4T9Udxyjyi62NtaO5jDxnwYHmp7jU+sZ2VtKW0l1JkEcHQ8iAeKsP+8Vq2xdrR3MYeM/WU81PcarCxc+j3HGVlhRRRWxRznUlSFOCQQD3HHA1mlxuztCQlXLOO9psqfYT/StPqu2tty3thmeZE8CeJ9SjifYKieF4hMknuKWzvg/POeQAejH+Y/8qagttYwkkpDGvNmOMnxJ4sftpC2/8LSjK2cRY/8AqS8F9YQdY+0rWa7Y2zPdPruJWcjlngF+qo4L7K6cHoq9v5M3iRjsNe/+/pvPkbfUtuD1ieDSEcsjsXw7e3uqV8FG6ZmlF3KvyUR+TB/XkH631VPb3jwNRdxfg/kuys1wCluOIB4NJ4DtC/te7vG2W8CxqqIoVVACqBgADgABW2LiRhHJAUIuTzSPuqjaG1J0LLFayOR81tSBTw58849lXFL2099bK3laKabTImNQ0OcZAI4gEciK48rlojZi3sG0vredpjbs/SZ1jUozqOokceeaeNnXjyZ1wvFjGNZU5z3aSeX9aofjG2d9I+7k/LR8Y2zvpH3cn5aUMCUdFZKaXI115Sr8Y2zvpH3cn5aPjG2d9I+7k/LWnhy7DzLuV2+G7JEgngUkMw6RFGSCT84Adh7ff30+Up/GNs76R93J+WvfjG2d9I+7k/LURwHFtpbiTiuS82jevGRogeXOc6CoxjsOojn/AEpD2/sy9upjIbdlGAFXUpwo8c8+Jpg+MbZ30j7uT8tHxjbO+kfdyflpT6eU9HYNp8kLdbyy1Uxvau6E6hhkBBIAPM4I4U2xXLGLWYnDYJ6MldWRnAyDjjjv7aX/AIxtnfSPu5Py0fGNs76R93J+WnDAnFVqNNLk47zT3dzEYo7V1ViNRZkzgHIAAPeBxpd2XsW+t5BJHAdS5xnSRxGD200fGNs76R93J+Wj4xtnfSPu5Py1EullJ27JdPk+E2vtLts0PqbH9xqPdPtWcaQiwg+iwB9+SR7MVL+MbZ30j7uT8tHxjbO+kfdyflp/h5vex2u5B2ZuDx1XEmrtKpnj62PH3U52tskahEUKq8gOApa+MbZ30j7uT8tHxjbO+kfdyflqodO47IE4oZ5nIUkAsQCQBzJHYM0qbx3N3cRGKO0kUNjUWZM4BzgAGunxjbO+kfdyflo+MbZ30j7uT8tOWDOSrUbafIrbN2JfQSLLHAdS5xnSRxBB7e40zJtfaWONoh9uP7jX38Y2zvpH3cn5aPjG2d9I+7k/LWcellHayVS5It1LtWYaRGsIPaCoPvJJHsxXHZu4PHVcyZ7SqZ4ntyx41YfGNs76R93J+Wj4xtnfSPu5Py0/wrbtpsfl5YyWlqkShI1CqOQH/f210lbAJAJIGcDmfAUr/GNs76R93J+Wj4xtnfSPu5Py1r4cuw8y7nxvFc3c8LRR2kih8amZkzgHOAAe3FLOzdhXsEqSrASUOcErg9hHPuJpp+MbZ30j7uT8tHxjbO+kfdyflrGXSyk7dkunyW+ztoyyMFktpIuHFiyFc93A5+ypt5MUQsqM5HJVxk8ccM4Hj7KW/jG2d9I+7k/LR8Y2zvpH3cn5a1WFOuSsy7i5t3Y13cTvKLZkDY4al7BjJ48+FctnbGv4H1xROretcEdxGeIpo+MbZ30j7uT8tHxjbO+kfdyflrD8G7vUmo9ybsval0xVZ7RlycF1ZdI8SCcj7avqX9k75WdzKIoJtbsCQNDjgBk8WAHKmCtcrjoy0fm/be2b0zSLcTTB1Yhl1soBzyCggAd3hiqfizdrMfaT/U1+mL/YtvOQZoIpCORdFY+8jNdrPZ0UXCKKOP6iKv8AIV2LqklsYvBbe5gmxtxL65xphMan9eXqD3HrH2CtL3X+DS3tiJJz5RKOI1DEanwTjk+LE+oU9UVlPqJy02LjhRR4BXtFFYGgVzaFTxKgn1CulJm+G9UtldwKF1W5jZ5wFyyoGVC4PcuoEjuqoxcnSE2luN3k6eivuFHk6eivuFUm0drst3ZRxspiuBIWPPIWPUhU+2oW+e35oHjjtQGdUe4mBGf0eLAKjuZieB/ZNNRk6BtDR5Onor7hR5Onor7hVTfi4nWOS0uI40ZNXWi6TUGAKkHIxw/nVTubc3tzFFcS3EXRsW1RiHBIVmTg2rhxAPKjK6uwvUbPJ09FfcKPJ09FfcKUbXeuRbJ5nUSSm5eCFB1Qz9MY4we7gMk+BrvcQ7TijM3TwSso1NB0WhSAMlUfOrPcTTyPlizIZ/J09FfcKPJ09FfcKTN5t75Ut7K4s11i4YExlcs0YjMjIO5uqR7Knbb3kPQWU1qylLm5hjJIz8nJnUPBuGPDFGSQZkMvk6eivuFHk6eivuFUe9+05YliitdPlFw+mPUMgBQXdiO4AY/iFSNk7Y8osluVGGaIsR6Migh1P1XDD2Usrqx2rotPJ09FfcKPJ09FfcKrN0L97iyt5pcF5I1ZsDAyRxwOyp+05ikMrrzVGYesKSKTtOgOnk6eivuFHk6eivuFIm1967qKy2fPGqySXAVpUC/PURdI4T0TgHHP21cbY3j+Qs5rZgUuZ4kyRn5N86h4Nwx4EGqcJCzIY/J09FfcKPJ09FfcKVr7as819JaQzR2wijR8sgd5TJn5gYgaVwATx4mpVn5eySxO0cckbr0dx0eUkjPE/J6uqw4g8cd1GV9wsv8AydPRX3CjydPRX3Ckuxm2jLcXMAu4Qbfo+t5PnV0iluWrhjFWa7QuJLy6tkdF6OCJo2KZxI5YMSMjUOqOFDg+4WMPk6eivuFHk6eivuFJaT7RN61p5XDlYRLr8n730acavDOc1axbRnW/htXdWVrV5HITTmVZEXI48BhjwocH3Cy/8nT0V9wo8nT0V9wqm2ptKRL61gUgJMkxfIycooK4PZxNUm0Jtowz20Bu4WNyXGrybGnQmvONXHOMUKLfINjp5Onor7hR5Onor7hSptu7vIBaRCeMy3E5RpOh4BdDOMJnmNPfVnYWN8simW6ieMHrKLfSSMHk2o444PLsoy6XY7LjydPRX3CjydPRX3CoO8W11tLeSdlLaANKjmzsQqKPWxAqn8m2po6Xp7fpOfk/RdTv0dJnVns1cvCkk2rsGxm8nT0V9wo8nT0V9wpR2hvRJLZW09sRG9xOkTB11aGLMjgjhnDKfXjxq2sLG+WRTLdRPGPnKtvpJGDjDajjjg+ym4tLVisuPJ09FfcKPJ09FfcK60VFso5rCo4hQPUBXSiikAUUUUAFFFFABRRRQAUpbUhD7Xtwy5VrSdWBGQQXTIPrGaba8qouhNWZlYWUtrtO0tGBaCEzNbyHj8i8Z+TY96EEerFWGxbG4vJLi9juOhWdjGgMKyZt4iVU9Y8Ax1tjxp9oq3i2SoCpuKzRRzWUhy9m+lWxjVC41xMB2cCy47NNdPg0GNnQZ75P816Z6KlzuxpUZrZ2Ej7PEkSF3tr+ScR9rqk76lXPaVYkeoVf3e/Nq0R6FmlmYYSBUbpNZGArKR1ePMngKa68CDOcDPfiqc090CjWxn7bLa2TYsL/AD45uvjiAxikZvZqJFV+8mzJLS6t4kUm1mvYZo8copQxEieCtq1D1GtRooWKxZBI8mmvdoTTQzdCtoPJ42MQk1O2HmIDEAcdC5/ZNebEie0kvbOV9etGuY306QekyJgFHAYfjgelTxRS8TgeURdyd6rSKxtYpJgsiRqrKVfIbHLlTbtrzab90/4DUwV7Sk03Y0tKM7tkPQ7B4Hgy54cv0dudRN4dmyWl1BFGpNpPdxTJj/dTBj0ieCtq1D1GtPoq/F12JyCRvFd2r3EkO1II1jUKbadlbDKR1xrHzGDdmRkYNdtwWOu5ELyvZKUFu0pY9bB6QIX6xQHTj204MoPAgEeNegVLn5aHl1sWNgD/AFltH/8AX/yzXzswf63vO7yeD+b000Us/wDFBQqwj/XUh7PIl/zjXHeO4FrtG3upQwgMEkLSAEhHLo6l8cgdJGacKCM0Kev0oKEu32il9tK3ktiZIraKXpJQCE1yYVUBPM8CeFTN5B/rDZn15v8AJNM6qBwAAr2nn10ChK+ElYi1j0/+x8oPSc/m9E/PTx545V5sFtkJOhtiomJ0p/tebDBHW4cu+naijP5aCtbKDfnZslxZusI1SIySIvLU0Th9PtCkesio3/jy06POp+lx5v0bdLr9DRjnnhnl400V5oGc4Ge/HGkpKqY61tGa3uxWj2dZxXC9aW9R5UB5dNI7FcjuDAE94NOmyd2LW2fpIItD4K51MeBwSOJI7BVvRTliNoSike0V5XtZlBRRRQAUUUUAFFFFABRRRQAUlbx7PS42pbRSgmM20raQzL1g6YPVI7zTrStt2zuRfQ3MEKzLHDJGymUR8XZSDkg+j3dtaYb1JlsRJrIbPu7XydpBDcuYpImkZ1DaCyOusnScrg45g133PmxJtJmbqpdvxJ4BREhPqHOukOz7q5uYZrqOOGO2y0caydIzSsunUzYAAAJwBniar59gXXRX8aADyy6yG1Dq27BFkb16VYY8avRqm/lk68ELYV1IlxDfSM3R7RkeMqScIpx5IcHlkRsP/wAorvv28Hl9oLrpDCYpchBKxLZTT1Yct39lWG1twbUwOLeFI5guYnGcrIvFDz7wK+doWt4bizulgV3jhdJU6VUxI+nOGwcjKnspqUW7Xv7foFOqIW508Rv5FsnkFsIcvHKZAemLjS0cc3XA06gTgDJFUOwJdmmN/LOmM3TTZKrcsNPStp4xAryxypysrC5mvY7q4ijgWCN0VVk6R3MhGSxAACjTwHHiah7uxX1nE0Qs0kHSyOG8pVciSRnHDSccD308y/jn+xUyytd37K4t4dKO0K6jHl5UPXbLZ1EPz7G5VSfB5sCB4ROysZEnlCsZH4BJWC8M4OABzFOezJ5XTM0QifJ6gcScOw6gBz9VVm5WzJLa3McoAYyyvwOeq8jMvLwIrPM8rVl1qhG2bLs/XdeW9KZRdTY0rcsNGrgMxAr38OdX+1bdW2av+jlmaEyhpFTpFlaEPiZU6TDgnSeHDI5c667FhvrQ3CraJKslxLKreUKnVc8BjSewfbU7aUd7NCkkarbzwyhxEZtSSoBxR2UDAOT2cCBVylr9yUtCi2KLB7mHyCVrWZG+UgkWRDLHpOpCkhAZuRDDOMH2aC7AAknAHEnwpNvbS7vpbfpbVbZLeZZWkaVZHOjOEjCDgCTxJxw7Kut7rWaa1eK3xrlwhYnGmNjiRvWFzgDtIqJ02tSlpYpbGvZFuItoOzdDfzNDpJ4LE3VtGweRYp97Uj4QROb2y8lYiVEnkVc8HKCMlD9YZHtqw2ruBaNbyLBCkc2g9FIMgrIB1Gz9YCu42dcSXVhcSIqmGKVZwGBxJIqDq4+cMqfsq80bzL3+xNOqK282yt1LsmaIkK80mpeRVhEwZGHeGB91fOzthw3d9tEzqzdHLGFxI64BhUnAUjtrpdbpSJtKG4gx5OZDLKmcaZjGULqO3UCuQO1fVXe3t7y2urySO2WZLiRGUmdY8BY1TiCD2g0Wq8r4/sNefmh13d1W17NZa3eHolmh6Ri7ICxR01NxK5wRk8ONc9+bZZbjZ8T5KPM4YBiuR0THmpB5gVO3e2VMJ5ru60CaZVRY4yWWOJMkDUQNTEkknHdXxvbYzvLaS28YkNvIzspcJkGMqOJz2nuqbWf52HWhV7b2WmzTDc2rSIvTRxzRmR3R45WCE6WJwwLAgivv/SPQX21ZTkiG3hcLnhkJIfZnAqTdWN3eyQrcRR29vFIsrAS9K8jocovBQFXVgk8+FSIdhs15fPKo6G5iijHEZOlXV+HZ88U7Veb5qhU+Cqs9gWptUudpyBpJlV3lmmKKrSDKpH1gqAZAAFRtqyBdjXixXiXQjDCORJA7KhYFEdwTlgO3hwxVjaJfW0S2z2kd4keFjkEqrlBwTpEkHBgMDK55VEl3VuGsL9CIlmvW1COM9ROCqF1HGeC5JwONNPXV8/P0BrsQ7f8A0MxUYn1EgfMvPnHhzIxz7eVTN7o1F4HvYp5bIRAJ0Yd0SbUdZlSPj83TgkEVcrtO/AA8gTh/92v5K+L1b2G5aaFPKIZUUNAZQrRSKMZjLdUgg8Rw4jNK9fv8oK0+xD3a2da3Ec6wXHTWchQiHU+YnU6iMk61BIU6Tjke+q7Z+69s20buFkYxxxQsi9LJwZ9eo51Z46R7qvd3NmTeVT3c8aQGZERYlYOcJk65GAALEnHDOAOdSNn7MkTaF1OwHRyxQqhzxLJr1ZHZ84UZqvXj/Q62KxLRW2pNAc9GbBE05PBekdffjt5113U2t0NjItw3X2frjlJPErEMo3jqj0nxzU6LZkg2m9xgdE1skYOeOtZGYjHqI41U7zbsTTXPyWPJ7rohd9bBxBIGBA7dS9Q+ApWno/YNVqUO04NFhaSXRfNzeLNOAWJ0yK50AJ1sBNIwO6rjYY2S08YtxN0ucpqW6AyATxMgC8gedXG+WzppVtjboHaC4SUqXCZVFbgCeXMV1ttpXpdQ9iqqSAzeUq2lc8TjTxwOym5XH9+QqmX1FFFYFhRRRQAUUUUAFFFFABUe+vEhjeWVgqICzMewDnUikv4QtpIGtrZ9eiSQSzCON5G6GIggFYwWw0mheXYaqEczoTdIbLG7SaNZYmDI4DKw7Qa47K2vDchjC4cIxRsZ4OOYIPGlrcDaaNJdW6a9CSGWEPG8Z6KY6mGmQBgFkLjlyxSzu2WskF+uTC880V4o44Tp2EcwH7BOD4GtPC3/AME5jRW2/biKaXpB0du5SVsHquuNQ5ZPzhy76hQb62LMqidQWOF1qyAk8gCwAzSfOwOytsEHIN1MQR2g9Fg09batY5bKVJgDGYTqz2AJnOewjnnsxQ4RW4JtltUSw2lFN0nRsG6J2jfgRiRcFhx7sjjUDcmd5LC1eTJdoUJJ5nq8CfWMGs6aWcrfLofyJb6Vrt42xI0ZKhkTHHCgBmxxIbA7aUcO212Byo0hd5rYwvOJQYkfQZAradZYJhTjrdYgZGRXu1t5ba2cRzSaXZdQGlm6ucZ6oPbVDv4sQ2SRAFEWbfo9HzdHTx6cY7MVJf8A+uJ/7B//AJEdCgqv9f8AAW9i52Pt+3utXQSq5T5yjIZc8sqcEV02dteGdpUicM0LlJBxBVwSCDnxB48uBqh3gQJtLZ7oMSSdLG5HNoRHq494DAH20p7OR7aS72hEC3Q31wlyg/Xti4JYD0kJLerNNYaatA5UaT/pmH5c6/Nv9twPUwuv29XjwqqG/djz6Y//AMpPy0v2s6yRbbdCGV8spHIqbUEEVY7C2htAW0ASzgZREmljdEErpGCR0Zxw7M0eGl/2uAzMZYtsQtKsQf5R4+kVSCNUZ7RkcefEcxX3cbTiSWOFmxJLnQoBJIUZY8OQHeaqt79ktNEs0RCXNselhbs1AdZG71Zcqah7jwGfVtGbHS3SgRgcRFbg9WMHxPWJ7SanKqsdu6GDa21IraMyztoQEAnBPFjgDAyeZqvst77OWRY0nXW/BVYMhY9y6wMnwFQfhJ8zX/3Fv/npXb4RYVbZ1yXxlIy6HtWROshB7DqA99EYqlfINsum2jGJhBq+VZDIFwfmKwUnPLmwHtqsvt8LSGRo3lJaPg+lHcIeeHZQQvtNVNtIW2rbM/zjs5y3rMsRP21x2XFdWqubNYL21llklXEgSTLsS41cUkwcjJIPCqyLkTbGe929bxQrO8q9C+NLrlgdXzcac5zUK33zs3dUWUlnIVR0cgyScDiVwKVNqzwnZlubOIoq3kYELkgrMJyXjYnOnr55ZAB4U2WV/ftIoltIUjJ6zLc6iB3hdAz6sihwSV/2GbUsdr7VitYzLO4RAQCTk8ScAYHE1LEgI1ZGMZz2Y55pG3u2rC19BDOJGht1MsgjiklzK4KRKwiVsYUu3Hwr73RvY5dmzQTSFFtw8DSSAxsIcERSMHAK/JleYHEGl4flTHm1otl33siwHTcCdIk0OIy2cYEmNHPhzqdtjeG3tSgnk0mQEqNLNkLjPzQe8UqyeVW1p0FzbRXdmkWlngfS/QgczG3M6cHqt2V7tm5PlezHs0WXMMpiV3KAoY0xliGPze8U8iv7izMZdl70W1xJ0cMhZ8E40OvAc+LACuF1vnZxuyNL8w4dlR2RGHMM6gqvtPCu+yr27Zj5TbxQoFJ1LP0h1AjgRoXAxk5z2UubJhu7SHRbRwX1mxZkKSBJCjksc5yknMjIIzSUV8f9g2x4hlV1DKQysAVIOQQeIIPaK6VS7nTQPZwm1VkhwQqNnUpDEMp1EngwYc8cOHDFXVZtU6LQUUUUgCiiigAooooAKKKKACiiigAqrtdjhLqW5LMzyokYBxhETJwvrJyc9wq0opp0BWXOxw91FchirxKyEDGHR8HDeojIrnsbYCQW7W5JkR2kZtQHESsWZeHZ1iKt6KeZ1QqQqWe48UVlPZrI+idi2o41KCFGB2HAQcTX1PunJKvR3F9cSQng0YWKMOvosyKG0ntANNNFPxJCyo+IowoCqAABgAcgBwAFVuxdiLbCcBi4nmeZtQHAyAAqMcx1e3vq1oqbZVCs25ieSy2glkELyK6LgHogJBJoQ+hleR5ZNStrbuNLcrcxXEkEixGLqIjZQuHPzwe0L7qv6KrPIWVFHsrdwRTGeWaS4m06FeTSAiE5IRUAC5OMnnwrtsXYa24nAYuLiaSZgwHAyHiviPXVtRScmwpCxsrcuK3huoY3fRdauBx1AylcL3gA8M0W27VzGiom0ZgqAKo6KDgAMAcV7qZ6KeeQsqI4tz0XRs5Y6NLOQASdOC2BwBPPA4VH2DssWtvFArFhEoUMcZIHaccKsKKm+Ciq3k2KLyHoi7R9ZHDKASCjBxwbhzAqul3UaYqLq7mnjVg3RFY0RmU6l16FBYAgHGccKZqKam0qQmkysfY6m8W61HUsLQheGMM6uT356oHtqpXdSWIuLS8kgikYsY+jSQKzHLdGW4pk5OOIppooU2FIWrjc6M2iW0cjp0ciy9JwZ2lDay7ahgksc8q6w7Eugyk7QmYAglTFAAQDkg4XIB5cKYKKedhlRWbI2OIHnk1F3uJOkYnHABQqoMfqqBw9ZrjNu7G880rElbiIRSx/qsBkBu8HSSPVVzRSzPcKQpf+EJuj6Dy+bybGno9Ca+j5aOlxnGOHLOO2pm091xI9u8Mz25tUZI9Co3VYBcYcEclxTDRTzyDKil2fsidHDSXssyDOY2jiAORjiVUHhz51XRbpSwgx2t7LDASSI+jRygY5IjduKjicZzimuijOwyohbG2XHawpDECEQcMnJJJLMSe0liSfE1NooqW7GFFFFIAooooA/9k="/>
          <p:cNvSpPr>
            <a:spLocks noChangeAspect="1" noChangeArrowheads="1"/>
          </p:cNvSpPr>
          <p:nvPr/>
        </p:nvSpPr>
        <p:spPr bwMode="auto">
          <a:xfrm>
            <a:off x="1259681" y="748903"/>
            <a:ext cx="228600" cy="2286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rgbClr val="FFFF00"/>
              </a:buClr>
              <a:buFont typeface="Wingdings" charset="2"/>
              <a:buChar char="Ø"/>
              <a:defRPr sz="2800" b="1">
                <a:solidFill>
                  <a:srgbClr val="FFFFFF"/>
                </a:solidFill>
                <a:latin typeface="Arial" charset="0"/>
              </a:defRPr>
            </a:lvl1pPr>
            <a:lvl2pPr marL="742950" indent="-285750" eaLnBrk="0" hangingPunct="0">
              <a:spcBef>
                <a:spcPct val="20000"/>
              </a:spcBef>
              <a:buClr>
                <a:srgbClr val="FFFF00"/>
              </a:buClr>
              <a:buChar char="•"/>
              <a:defRPr sz="2400" b="1">
                <a:solidFill>
                  <a:srgbClr val="FFFFFF"/>
                </a:solidFill>
                <a:latin typeface="Arial" charset="0"/>
              </a:defRPr>
            </a:lvl2pPr>
            <a:lvl3pPr marL="1143000" indent="-228600" eaLnBrk="0" hangingPunct="0">
              <a:spcBef>
                <a:spcPct val="20000"/>
              </a:spcBef>
              <a:buClr>
                <a:srgbClr val="FFFF00"/>
              </a:buClr>
              <a:buChar char="o"/>
              <a:defRPr sz="2400" b="1">
                <a:solidFill>
                  <a:srgbClr val="FFFFFF"/>
                </a:solidFill>
                <a:latin typeface="Arial" charset="0"/>
              </a:defRPr>
            </a:lvl3pPr>
            <a:lvl4pPr marL="1600200" indent="-228600" eaLnBrk="0" hangingPunct="0">
              <a:spcBef>
                <a:spcPct val="20000"/>
              </a:spcBef>
              <a:buClr>
                <a:srgbClr val="FFFF00"/>
              </a:buClr>
              <a:buFont typeface="Wingdings" charset="2"/>
              <a:buChar char="§"/>
              <a:defRPr sz="2400" b="1">
                <a:solidFill>
                  <a:srgbClr val="FFFFFF"/>
                </a:solidFill>
                <a:latin typeface="Arial" charset="0"/>
              </a:defRPr>
            </a:lvl4pPr>
            <a:lvl5pPr marL="2057400" indent="-228600" eaLnBrk="0" hangingPunct="0">
              <a:spcBef>
                <a:spcPct val="20000"/>
              </a:spcBef>
              <a:buClr>
                <a:srgbClr val="FFFF00"/>
              </a:buClr>
              <a:buFont typeface="Wingdings" charset="2"/>
              <a:buChar char="v"/>
              <a:defRPr sz="2400" b="1">
                <a:solidFill>
                  <a:srgbClr val="FFFFFF"/>
                </a:solidFill>
                <a:latin typeface="Arial" charset="0"/>
              </a:defRPr>
            </a:lvl5pPr>
            <a:lvl6pPr marL="2514600" indent="-228600" eaLnBrk="0" fontAlgn="base" hangingPunct="0">
              <a:spcBef>
                <a:spcPct val="20000"/>
              </a:spcBef>
              <a:spcAft>
                <a:spcPct val="0"/>
              </a:spcAft>
              <a:buClr>
                <a:srgbClr val="FFFF00"/>
              </a:buClr>
              <a:buFont typeface="Wingdings" charset="2"/>
              <a:buChar char="v"/>
              <a:defRPr sz="2400" b="1">
                <a:solidFill>
                  <a:srgbClr val="FFFFFF"/>
                </a:solidFill>
                <a:latin typeface="Arial" charset="0"/>
              </a:defRPr>
            </a:lvl6pPr>
            <a:lvl7pPr marL="2971800" indent="-228600" eaLnBrk="0" fontAlgn="base" hangingPunct="0">
              <a:spcBef>
                <a:spcPct val="20000"/>
              </a:spcBef>
              <a:spcAft>
                <a:spcPct val="0"/>
              </a:spcAft>
              <a:buClr>
                <a:srgbClr val="FFFF00"/>
              </a:buClr>
              <a:buFont typeface="Wingdings" charset="2"/>
              <a:buChar char="v"/>
              <a:defRPr sz="2400" b="1">
                <a:solidFill>
                  <a:srgbClr val="FFFFFF"/>
                </a:solidFill>
                <a:latin typeface="Arial" charset="0"/>
              </a:defRPr>
            </a:lvl7pPr>
            <a:lvl8pPr marL="3429000" indent="-228600" eaLnBrk="0" fontAlgn="base" hangingPunct="0">
              <a:spcBef>
                <a:spcPct val="20000"/>
              </a:spcBef>
              <a:spcAft>
                <a:spcPct val="0"/>
              </a:spcAft>
              <a:buClr>
                <a:srgbClr val="FFFF00"/>
              </a:buClr>
              <a:buFont typeface="Wingdings" charset="2"/>
              <a:buChar char="v"/>
              <a:defRPr sz="2400" b="1">
                <a:solidFill>
                  <a:srgbClr val="FFFFFF"/>
                </a:solidFill>
                <a:latin typeface="Arial" charset="0"/>
              </a:defRPr>
            </a:lvl8pPr>
            <a:lvl9pPr marL="3886200" indent="-228600" eaLnBrk="0" fontAlgn="base" hangingPunct="0">
              <a:spcBef>
                <a:spcPct val="20000"/>
              </a:spcBef>
              <a:spcAft>
                <a:spcPct val="0"/>
              </a:spcAft>
              <a:buClr>
                <a:srgbClr val="FFFF00"/>
              </a:buClr>
              <a:buFont typeface="Wingdings" charset="2"/>
              <a:buChar char="v"/>
              <a:defRPr sz="2400" b="1">
                <a:solidFill>
                  <a:srgbClr val="FFFFFF"/>
                </a:solidFill>
                <a:latin typeface="Arial" charset="0"/>
              </a:defRPr>
            </a:lvl9pPr>
          </a:lstStyle>
          <a:p>
            <a:pPr eaLnBrk="1" hangingPunct="1">
              <a:spcBef>
                <a:spcPct val="0"/>
              </a:spcBef>
              <a:buClrTx/>
              <a:buFontTx/>
              <a:buNone/>
            </a:pPr>
            <a:endParaRPr lang="en-US" altLang="en-US" sz="1350" b="0" dirty="0">
              <a:solidFill>
                <a:schemeClr val="tx1"/>
              </a:solidFill>
            </a:endParaRPr>
          </a:p>
        </p:txBody>
      </p:sp>
      <p:sp>
        <p:nvSpPr>
          <p:cNvPr id="11" name="Slide Number Placeholder 3"/>
          <p:cNvSpPr txBox="1">
            <a:spLocks noGrp="1"/>
          </p:cNvSpPr>
          <p:nvPr/>
        </p:nvSpPr>
        <p:spPr bwMode="auto">
          <a:xfrm>
            <a:off x="7283958" y="5550515"/>
            <a:ext cx="1600200" cy="357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rgbClr val="FFFF00"/>
              </a:buClr>
              <a:buFont typeface="Wingdings" charset="2"/>
              <a:buChar char="Ø"/>
              <a:defRPr sz="2800" b="1">
                <a:solidFill>
                  <a:srgbClr val="FFFFFF"/>
                </a:solidFill>
                <a:latin typeface="Arial" charset="0"/>
              </a:defRPr>
            </a:lvl1pPr>
            <a:lvl2pPr marL="742950" indent="-285750" eaLnBrk="0" hangingPunct="0">
              <a:spcBef>
                <a:spcPct val="20000"/>
              </a:spcBef>
              <a:buClr>
                <a:srgbClr val="FFFF00"/>
              </a:buClr>
              <a:buChar char="•"/>
              <a:defRPr sz="2400" b="1">
                <a:solidFill>
                  <a:srgbClr val="FFFFFF"/>
                </a:solidFill>
                <a:latin typeface="Arial" charset="0"/>
              </a:defRPr>
            </a:lvl2pPr>
            <a:lvl3pPr marL="1143000" indent="-228600" eaLnBrk="0" hangingPunct="0">
              <a:spcBef>
                <a:spcPct val="20000"/>
              </a:spcBef>
              <a:buClr>
                <a:srgbClr val="FFFF00"/>
              </a:buClr>
              <a:buChar char="o"/>
              <a:defRPr sz="2400" b="1">
                <a:solidFill>
                  <a:srgbClr val="FFFFFF"/>
                </a:solidFill>
                <a:latin typeface="Arial" charset="0"/>
              </a:defRPr>
            </a:lvl3pPr>
            <a:lvl4pPr marL="1600200" indent="-228600" eaLnBrk="0" hangingPunct="0">
              <a:spcBef>
                <a:spcPct val="20000"/>
              </a:spcBef>
              <a:buClr>
                <a:srgbClr val="FFFF00"/>
              </a:buClr>
              <a:buFont typeface="Wingdings" charset="2"/>
              <a:buChar char="§"/>
              <a:defRPr sz="2400" b="1">
                <a:solidFill>
                  <a:srgbClr val="FFFFFF"/>
                </a:solidFill>
                <a:latin typeface="Arial" charset="0"/>
              </a:defRPr>
            </a:lvl4pPr>
            <a:lvl5pPr marL="2057400" indent="-228600" eaLnBrk="0" hangingPunct="0">
              <a:spcBef>
                <a:spcPct val="20000"/>
              </a:spcBef>
              <a:buClr>
                <a:srgbClr val="FFFF00"/>
              </a:buClr>
              <a:buFont typeface="Wingdings" charset="2"/>
              <a:buChar char="v"/>
              <a:defRPr sz="2400" b="1">
                <a:solidFill>
                  <a:srgbClr val="FFFFFF"/>
                </a:solidFill>
                <a:latin typeface="Arial" charset="0"/>
              </a:defRPr>
            </a:lvl5pPr>
            <a:lvl6pPr marL="2514600" indent="-228600" eaLnBrk="0" fontAlgn="base" hangingPunct="0">
              <a:spcBef>
                <a:spcPct val="20000"/>
              </a:spcBef>
              <a:spcAft>
                <a:spcPct val="0"/>
              </a:spcAft>
              <a:buClr>
                <a:srgbClr val="FFFF00"/>
              </a:buClr>
              <a:buFont typeface="Wingdings" charset="2"/>
              <a:buChar char="v"/>
              <a:defRPr sz="2400" b="1">
                <a:solidFill>
                  <a:srgbClr val="FFFFFF"/>
                </a:solidFill>
                <a:latin typeface="Arial" charset="0"/>
              </a:defRPr>
            </a:lvl6pPr>
            <a:lvl7pPr marL="2971800" indent="-228600" eaLnBrk="0" fontAlgn="base" hangingPunct="0">
              <a:spcBef>
                <a:spcPct val="20000"/>
              </a:spcBef>
              <a:spcAft>
                <a:spcPct val="0"/>
              </a:spcAft>
              <a:buClr>
                <a:srgbClr val="FFFF00"/>
              </a:buClr>
              <a:buFont typeface="Wingdings" charset="2"/>
              <a:buChar char="v"/>
              <a:defRPr sz="2400" b="1">
                <a:solidFill>
                  <a:srgbClr val="FFFFFF"/>
                </a:solidFill>
                <a:latin typeface="Arial" charset="0"/>
              </a:defRPr>
            </a:lvl7pPr>
            <a:lvl8pPr marL="3429000" indent="-228600" eaLnBrk="0" fontAlgn="base" hangingPunct="0">
              <a:spcBef>
                <a:spcPct val="20000"/>
              </a:spcBef>
              <a:spcAft>
                <a:spcPct val="0"/>
              </a:spcAft>
              <a:buClr>
                <a:srgbClr val="FFFF00"/>
              </a:buClr>
              <a:buFont typeface="Wingdings" charset="2"/>
              <a:buChar char="v"/>
              <a:defRPr sz="2400" b="1">
                <a:solidFill>
                  <a:srgbClr val="FFFFFF"/>
                </a:solidFill>
                <a:latin typeface="Arial" charset="0"/>
              </a:defRPr>
            </a:lvl8pPr>
            <a:lvl9pPr marL="3886200" indent="-228600" eaLnBrk="0" fontAlgn="base" hangingPunct="0">
              <a:spcBef>
                <a:spcPct val="20000"/>
              </a:spcBef>
              <a:spcAft>
                <a:spcPct val="0"/>
              </a:spcAft>
              <a:buClr>
                <a:srgbClr val="FFFF00"/>
              </a:buClr>
              <a:buFont typeface="Wingdings" charset="2"/>
              <a:buChar char="v"/>
              <a:defRPr sz="2400" b="1">
                <a:solidFill>
                  <a:srgbClr val="FFFFFF"/>
                </a:solidFill>
                <a:latin typeface="Arial" charset="0"/>
              </a:defRPr>
            </a:lvl9pPr>
          </a:lstStyle>
          <a:p>
            <a:pPr algn="r">
              <a:spcBef>
                <a:spcPct val="0"/>
              </a:spcBef>
              <a:buClrTx/>
              <a:buFontTx/>
              <a:buNone/>
            </a:pPr>
            <a:fld id="{1564FED1-30AF-4733-B588-181BAA4893E5}" type="slidenum">
              <a:rPr lang="en-US" altLang="en-US" sz="1050"/>
              <a:pPr algn="r">
                <a:spcBef>
                  <a:spcPct val="0"/>
                </a:spcBef>
                <a:buClrTx/>
                <a:buFontTx/>
                <a:buNone/>
              </a:pPr>
              <a:t>1</a:t>
            </a:fld>
            <a:endParaRPr lang="en-US" altLang="en-US" sz="1050" dirty="0"/>
          </a:p>
        </p:txBody>
      </p:sp>
      <p:pic>
        <p:nvPicPr>
          <p:cNvPr id="12" name="Picture 5" descr="Untitled art 3"/>
          <p:cNvPicPr>
            <a:picLocks noChangeAspect="1" noChangeArrowheads="1"/>
          </p:cNvPicPr>
          <p:nvPr/>
        </p:nvPicPr>
        <p:blipFill>
          <a:blip r:embed="rId3" cstate="print"/>
          <a:stretch>
            <a:fillRect/>
          </a:stretch>
        </p:blipFill>
        <p:spPr bwMode="auto">
          <a:xfrm>
            <a:off x="152400" y="178601"/>
            <a:ext cx="1676400" cy="888199"/>
          </a:xfrm>
          <a:prstGeom prst="rect">
            <a:avLst/>
          </a:prstGeom>
          <a:solidFill>
            <a:srgbClr val="000099">
              <a:alpha val="0"/>
            </a:srgbClr>
          </a:solidFill>
          <a:ln>
            <a:noFill/>
          </a:ln>
        </p:spPr>
      </p:pic>
      <p:pic>
        <p:nvPicPr>
          <p:cNvPr id="14" name="Shape 64" descr="JCHR.png"/>
          <p:cNvPicPr preferRelativeResize="0"/>
          <p:nvPr/>
        </p:nvPicPr>
        <p:blipFill>
          <a:blip r:embed="rId4">
            <a:alphaModFix/>
            <a:duotone>
              <a:schemeClr val="accent2">
                <a:shade val="45000"/>
                <a:satMod val="135000"/>
              </a:schemeClr>
              <a:prstClr val="white"/>
            </a:duotone>
          </a:blip>
          <a:stretch>
            <a:fillRect/>
          </a:stretch>
        </p:blipFill>
        <p:spPr>
          <a:xfrm>
            <a:off x="1373981" y="5784123"/>
            <a:ext cx="1674019" cy="900046"/>
          </a:xfrm>
          <a:prstGeom prst="rect">
            <a:avLst/>
          </a:prstGeom>
          <a:noFill/>
          <a:ln>
            <a:noFill/>
          </a:ln>
        </p:spPr>
      </p:pic>
      <p:pic>
        <p:nvPicPr>
          <p:cNvPr id="2" name="Picture 1"/>
          <p:cNvPicPr>
            <a:picLocks noChangeAspect="1"/>
          </p:cNvPicPr>
          <p:nvPr/>
        </p:nvPicPr>
        <p:blipFill>
          <a:blip r:embed="rId5" cstate="print">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6172200" y="5901215"/>
            <a:ext cx="1600200" cy="782954"/>
          </a:xfrm>
          <a:prstGeom prst="rect">
            <a:avLst/>
          </a:prstGeom>
        </p:spPr>
      </p:pic>
      <p:sp>
        <p:nvSpPr>
          <p:cNvPr id="3" name="Title 2"/>
          <p:cNvSpPr>
            <a:spLocks noGrp="1"/>
          </p:cNvSpPr>
          <p:nvPr>
            <p:ph type="title"/>
          </p:nvPr>
        </p:nvSpPr>
        <p:spPr>
          <a:xfrm>
            <a:off x="0" y="1447800"/>
            <a:ext cx="9144000" cy="1984827"/>
          </a:xfrm>
          <a:ln>
            <a:noFill/>
          </a:ln>
        </p:spPr>
        <p:txBody>
          <a:bodyPr/>
          <a:lstStyle/>
          <a:p>
            <a:pPr marL="0" marR="0">
              <a:lnSpc>
                <a:spcPct val="107000"/>
              </a:lnSpc>
              <a:spcBef>
                <a:spcPts val="0"/>
              </a:spcBef>
              <a:spcAft>
                <a:spcPts val="800"/>
              </a:spcAft>
            </a:pPr>
            <a:r>
              <a:rPr lang="en-US" sz="3200" dirty="0">
                <a:latin typeface="Arial" panose="020B0604020202020204" pitchFamily="34" charset="0"/>
                <a:ea typeface="Calibri" panose="020F0502020204030204" pitchFamily="34" charset="0"/>
                <a:cs typeface="Times New Roman" panose="02020603050405020304" pitchFamily="18" charset="0"/>
              </a:rPr>
              <a:t>EFFECT OF TREATMENT CROSSOVER ON INTENTION TO TREAT ANALYSIS IN A NON-INFERIORITY TRIAL</a:t>
            </a:r>
            <a:br>
              <a:rPr lang="en-US" sz="3600"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pic>
        <p:nvPicPr>
          <p:cNvPr id="13" name="Shape 63" descr="SCT.gif"/>
          <p:cNvPicPr preferRelativeResize="0"/>
          <p:nvPr/>
        </p:nvPicPr>
        <p:blipFill>
          <a:blip r:embed="rId6">
            <a:alphaModFix/>
            <a:extLst>
              <a:ext uri="{BEBA8EAE-BF5A-486C-A8C5-ECC9F3942E4B}">
                <a14:imgProps xmlns:a14="http://schemas.microsoft.com/office/drawing/2010/main">
                  <a14:imgLayer r:embed="rId7">
                    <a14:imgEffect>
                      <a14:artisticPlasticWrap/>
                    </a14:imgEffect>
                  </a14:imgLayer>
                </a14:imgProps>
              </a:ext>
            </a:extLst>
          </a:blip>
          <a:stretch>
            <a:fillRect/>
          </a:stretch>
        </p:blipFill>
        <p:spPr>
          <a:xfrm>
            <a:off x="3795594" y="5875496"/>
            <a:ext cx="1552811" cy="76866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10</a:t>
            </a:fld>
            <a:endParaRPr lang="en-US" dirty="0"/>
          </a:p>
        </p:txBody>
      </p:sp>
      <p:sp>
        <p:nvSpPr>
          <p:cNvPr id="2" name="Title 1"/>
          <p:cNvSpPr>
            <a:spLocks noGrp="1"/>
          </p:cNvSpPr>
          <p:nvPr>
            <p:ph type="title"/>
          </p:nvPr>
        </p:nvSpPr>
        <p:spPr>
          <a:xfrm>
            <a:off x="184150" y="152400"/>
            <a:ext cx="8801100" cy="800100"/>
          </a:xfrm>
        </p:spPr>
        <p:txBody>
          <a:bodyPr/>
          <a:lstStyle/>
          <a:p>
            <a:r>
              <a:rPr lang="en-US" sz="4000" dirty="0"/>
              <a:t>Analyses</a:t>
            </a:r>
          </a:p>
        </p:txBody>
      </p:sp>
      <p:sp>
        <p:nvSpPr>
          <p:cNvPr id="3" name="Rectangle 2"/>
          <p:cNvSpPr/>
          <p:nvPr/>
        </p:nvSpPr>
        <p:spPr>
          <a:xfrm>
            <a:off x="762000" y="1371600"/>
            <a:ext cx="7931150" cy="421654"/>
          </a:xfrm>
          <a:prstGeom prst="rect">
            <a:avLst/>
          </a:prstGeom>
        </p:spPr>
        <p:txBody>
          <a:bodyPr wrap="square">
            <a:spAutoFit/>
          </a:bodyPr>
          <a:lstStyle/>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76200" y="1219201"/>
            <a:ext cx="8909050" cy="4985980"/>
          </a:xfrm>
          <a:prstGeom prst="rect">
            <a:avLst/>
          </a:prstGeom>
        </p:spPr>
        <p:txBody>
          <a:bodyPr wrap="square">
            <a:spAutoFit/>
          </a:bodyPr>
          <a:lstStyle/>
          <a:p>
            <a:pPr marL="457200" indent="-457200">
              <a:spcAft>
                <a:spcPts val="600"/>
              </a:spcAft>
              <a:buClr>
                <a:srgbClr val="FFFF00"/>
              </a:buClr>
              <a:buFont typeface="Wingdings" panose="05000000000000000000" pitchFamily="2" charset="2"/>
              <a:buChar char="Ø"/>
            </a:pPr>
            <a:r>
              <a:rPr lang="en-US" sz="2800" b="1" dirty="0"/>
              <a:t>For each analysis approach (ITT, AT, or PP), the 100*(1-2α)% confidence interval was calculated. </a:t>
            </a:r>
          </a:p>
          <a:p>
            <a:pPr marL="457200" indent="-457200">
              <a:spcAft>
                <a:spcPts val="600"/>
              </a:spcAft>
              <a:buClr>
                <a:srgbClr val="FFFF00"/>
              </a:buClr>
              <a:buFont typeface="Wingdings" panose="05000000000000000000" pitchFamily="2" charset="2"/>
              <a:buChar char="Ø"/>
            </a:pPr>
            <a:r>
              <a:rPr lang="en-US" sz="2800" b="1" dirty="0"/>
              <a:t>The type I error rate was calculated as the proportion of trials in which the lower bound of the confidence interval was greater than the non-inferiority margin</a:t>
            </a:r>
          </a:p>
          <a:p>
            <a:pPr marL="457200" indent="-457200">
              <a:spcAft>
                <a:spcPts val="600"/>
              </a:spcAft>
              <a:buClr>
                <a:srgbClr val="FFFF00"/>
              </a:buClr>
              <a:buFont typeface="Wingdings" panose="05000000000000000000" pitchFamily="2" charset="2"/>
              <a:buChar char="Ø"/>
            </a:pPr>
            <a:r>
              <a:rPr lang="en-US" sz="2800" b="1" dirty="0"/>
              <a:t>Percent bias was estimated as the percent difference between the treatment group difference derived from each analysis approach and the </a:t>
            </a:r>
            <a:r>
              <a:rPr lang="en-US" sz="2800" b="1" dirty="0">
                <a:solidFill>
                  <a:srgbClr val="F8F8F8"/>
                </a:solidFill>
              </a:rPr>
              <a:t>treatment group difference</a:t>
            </a:r>
            <a:r>
              <a:rPr lang="en-US" sz="2800" b="1" dirty="0"/>
              <a:t> derived from the analysis with no treatment crossover</a:t>
            </a:r>
          </a:p>
        </p:txBody>
      </p:sp>
    </p:spTree>
    <p:extLst>
      <p:ext uri="{BB962C8B-B14F-4D97-AF65-F5344CB8AC3E}">
        <p14:creationId xmlns:p14="http://schemas.microsoft.com/office/powerpoint/2010/main" val="2961808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11</a:t>
            </a:fld>
            <a:endParaRPr lang="en-US" dirty="0"/>
          </a:p>
        </p:txBody>
      </p:sp>
      <p:sp>
        <p:nvSpPr>
          <p:cNvPr id="2" name="Title 1"/>
          <p:cNvSpPr>
            <a:spLocks noGrp="1"/>
          </p:cNvSpPr>
          <p:nvPr>
            <p:ph type="title"/>
          </p:nvPr>
        </p:nvSpPr>
        <p:spPr>
          <a:xfrm>
            <a:off x="184150" y="152400"/>
            <a:ext cx="8801100" cy="800100"/>
          </a:xfrm>
        </p:spPr>
        <p:txBody>
          <a:bodyPr/>
          <a:lstStyle/>
          <a:p>
            <a:r>
              <a:rPr lang="en-US" sz="4000" dirty="0"/>
              <a:t>Sample Simulation Parameters</a:t>
            </a:r>
          </a:p>
        </p:txBody>
      </p:sp>
      <p:sp>
        <p:nvSpPr>
          <p:cNvPr id="3" name="Rectangle 2"/>
          <p:cNvSpPr/>
          <p:nvPr/>
        </p:nvSpPr>
        <p:spPr>
          <a:xfrm>
            <a:off x="762000" y="1371600"/>
            <a:ext cx="7931150" cy="421654"/>
          </a:xfrm>
          <a:prstGeom prst="rect">
            <a:avLst/>
          </a:prstGeom>
        </p:spPr>
        <p:txBody>
          <a:bodyPr wrap="square">
            <a:spAutoFit/>
          </a:bodyPr>
          <a:lstStyle/>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328990575"/>
              </p:ext>
            </p:extLst>
          </p:nvPr>
        </p:nvGraphicFramePr>
        <p:xfrm>
          <a:off x="304801" y="1049547"/>
          <a:ext cx="8229601" cy="5604766"/>
        </p:xfrm>
        <a:graphic>
          <a:graphicData uri="http://schemas.openxmlformats.org/drawingml/2006/table">
            <a:tbl>
              <a:tblPr firstRow="1" bandRow="1">
                <a:tableStyleId>{5C22544A-7EE6-4342-B048-85BDC9FD1C3A}</a:tableStyleId>
              </a:tblPr>
              <a:tblGrid>
                <a:gridCol w="2488799">
                  <a:extLst>
                    <a:ext uri="{9D8B030D-6E8A-4147-A177-3AD203B41FA5}">
                      <a16:colId xmlns:a16="http://schemas.microsoft.com/office/drawing/2014/main" val="2671999270"/>
                    </a:ext>
                  </a:extLst>
                </a:gridCol>
                <a:gridCol w="2511600">
                  <a:extLst>
                    <a:ext uri="{9D8B030D-6E8A-4147-A177-3AD203B41FA5}">
                      <a16:colId xmlns:a16="http://schemas.microsoft.com/office/drawing/2014/main" val="1847108193"/>
                    </a:ext>
                  </a:extLst>
                </a:gridCol>
                <a:gridCol w="3229202">
                  <a:extLst>
                    <a:ext uri="{9D8B030D-6E8A-4147-A177-3AD203B41FA5}">
                      <a16:colId xmlns:a16="http://schemas.microsoft.com/office/drawing/2014/main" val="2375619868"/>
                    </a:ext>
                  </a:extLst>
                </a:gridCol>
              </a:tblGrid>
              <a:tr h="398253">
                <a:tc>
                  <a:txBody>
                    <a:bodyPr/>
                    <a:lstStyle/>
                    <a:p>
                      <a:pPr algn="ctr"/>
                      <a:endParaRPr lang="en-US" sz="2000" b="1" dirty="0">
                        <a:solidFill>
                          <a:schemeClr val="bg1">
                            <a:lumMod val="75000"/>
                          </a:schemeClr>
                        </a:solidFill>
                      </a:endParaRPr>
                    </a:p>
                  </a:txBody>
                  <a:tcPr>
                    <a:lnB w="38100" cmpd="sng">
                      <a:noFill/>
                    </a:lnB>
                  </a:tcPr>
                </a:tc>
                <a:tc>
                  <a:txBody>
                    <a:bodyPr/>
                    <a:lstStyle/>
                    <a:p>
                      <a:pPr algn="ctr"/>
                      <a:r>
                        <a:rPr lang="en-US" sz="2000" b="1" dirty="0">
                          <a:solidFill>
                            <a:schemeClr val="bg1">
                              <a:lumMod val="75000"/>
                            </a:schemeClr>
                          </a:solidFill>
                        </a:rPr>
                        <a:t>Power</a:t>
                      </a:r>
                    </a:p>
                  </a:txBody>
                  <a:tcPr>
                    <a:lnB w="38100" cmpd="sng">
                      <a:noFill/>
                    </a:lnB>
                  </a:tcPr>
                </a:tc>
                <a:tc>
                  <a:txBody>
                    <a:bodyPr/>
                    <a:lstStyle/>
                    <a:p>
                      <a:pPr algn="ctr"/>
                      <a:r>
                        <a:rPr lang="en-US" sz="2000" b="1" dirty="0">
                          <a:solidFill>
                            <a:schemeClr val="bg1">
                              <a:lumMod val="75000"/>
                            </a:schemeClr>
                          </a:solidFill>
                        </a:rPr>
                        <a:t>Estimated</a:t>
                      </a:r>
                      <a:r>
                        <a:rPr lang="en-US" sz="2000" b="1" baseline="0" dirty="0">
                          <a:solidFill>
                            <a:schemeClr val="bg1">
                              <a:lumMod val="75000"/>
                            </a:schemeClr>
                          </a:solidFill>
                        </a:rPr>
                        <a:t> sample size</a:t>
                      </a:r>
                      <a:endParaRPr lang="en-US" sz="2000" b="1" dirty="0">
                        <a:solidFill>
                          <a:schemeClr val="bg1">
                            <a:lumMod val="75000"/>
                          </a:schemeClr>
                        </a:solidFill>
                      </a:endParaRPr>
                    </a:p>
                  </a:txBody>
                  <a:tcPr>
                    <a:lnB w="38100" cmpd="sng">
                      <a:noFill/>
                    </a:lnB>
                  </a:tcPr>
                </a:tc>
                <a:extLst>
                  <a:ext uri="{0D108BD9-81ED-4DB2-BD59-A6C34878D82A}">
                    <a16:rowId xmlns:a16="http://schemas.microsoft.com/office/drawing/2014/main" val="961808463"/>
                  </a:ext>
                </a:extLst>
              </a:tr>
              <a:tr h="430664">
                <a:tc gridSpan="3">
                  <a:txBody>
                    <a:bodyPr/>
                    <a:lstStyle/>
                    <a:p>
                      <a:pPr algn="ctr"/>
                      <a:r>
                        <a:rPr lang="en-US" sz="2000" b="1" dirty="0">
                          <a:solidFill>
                            <a:schemeClr val="bg1">
                              <a:lumMod val="60000"/>
                              <a:lumOff val="40000"/>
                            </a:schemeClr>
                          </a:solidFill>
                        </a:rPr>
                        <a:t>1-sided</a:t>
                      </a:r>
                      <a:r>
                        <a:rPr lang="en-US" sz="2000" b="1" baseline="0" dirty="0">
                          <a:solidFill>
                            <a:schemeClr val="bg1">
                              <a:lumMod val="60000"/>
                              <a:lumOff val="40000"/>
                            </a:schemeClr>
                          </a:solidFill>
                        </a:rPr>
                        <a:t> alpha of .025; </a:t>
                      </a:r>
                      <a:r>
                        <a:rPr lang="en-US" sz="2000" b="1" dirty="0">
                          <a:solidFill>
                            <a:schemeClr val="bg1">
                              <a:lumMod val="60000"/>
                              <a:lumOff val="40000"/>
                            </a:schemeClr>
                          </a:solidFill>
                        </a:rPr>
                        <a:t>Effect size =0.20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hMerge="1">
                  <a:txBody>
                    <a:bodyPr/>
                    <a:lstStyle/>
                    <a:p>
                      <a:pPr algn="ctr"/>
                      <a:endParaRPr lang="en-US" sz="2400" dirty="0">
                        <a:solidFill>
                          <a:schemeClr val="bg1">
                            <a:lumMod val="60000"/>
                            <a:lumOff val="40000"/>
                          </a:schemeClr>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hMerge="1">
                  <a:txBody>
                    <a:bodyPr/>
                    <a:lstStyle/>
                    <a:p>
                      <a:pPr algn="ctr"/>
                      <a:endParaRPr lang="en-US" sz="2400" dirty="0">
                        <a:solidFill>
                          <a:schemeClr val="bg1">
                            <a:lumMod val="60000"/>
                            <a:lumOff val="40000"/>
                          </a:schemeClr>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78864896"/>
                  </a:ext>
                </a:extLst>
              </a:tr>
              <a:tr h="430664">
                <a:tc>
                  <a:txBody>
                    <a:bodyPr/>
                    <a:lstStyle/>
                    <a:p>
                      <a:pPr algn="ctr"/>
                      <a:r>
                        <a:rPr lang="en-US" sz="2000" b="1" dirty="0">
                          <a:solidFill>
                            <a:srgbClr val="2E2E96"/>
                          </a:solidFill>
                        </a:rPr>
                        <a:t>Sample</a:t>
                      </a:r>
                      <a:r>
                        <a:rPr lang="en-US" sz="2000" b="1" baseline="0" dirty="0">
                          <a:solidFill>
                            <a:srgbClr val="2E2E96"/>
                          </a:solidFill>
                        </a:rPr>
                        <a:t> 1</a:t>
                      </a:r>
                      <a:endParaRPr lang="en-US" sz="2000" b="1" dirty="0">
                        <a:solidFill>
                          <a:srgbClr val="2E2E96"/>
                        </a:solidFill>
                      </a:endParaRPr>
                    </a:p>
                  </a:txBody>
                  <a:tcPr>
                    <a:lnT w="12700" cmpd="sng">
                      <a:noFill/>
                    </a:lnT>
                  </a:tcPr>
                </a:tc>
                <a:tc>
                  <a:txBody>
                    <a:bodyPr/>
                    <a:lstStyle/>
                    <a:p>
                      <a:pPr algn="ctr"/>
                      <a:r>
                        <a:rPr lang="en-US" sz="2000" b="1" dirty="0">
                          <a:solidFill>
                            <a:srgbClr val="2E2E96"/>
                          </a:solidFill>
                        </a:rPr>
                        <a:t>80%</a:t>
                      </a:r>
                    </a:p>
                  </a:txBody>
                  <a:tcPr>
                    <a:lnT w="12700" cmpd="sng">
                      <a:noFill/>
                    </a:lnT>
                  </a:tcPr>
                </a:tc>
                <a:tc>
                  <a:txBody>
                    <a:bodyPr/>
                    <a:lstStyle/>
                    <a:p>
                      <a:pPr algn="ctr"/>
                      <a:r>
                        <a:rPr lang="en-US" sz="2000" b="1" dirty="0">
                          <a:solidFill>
                            <a:srgbClr val="2E2E96"/>
                          </a:solidFill>
                        </a:rPr>
                        <a:t>506</a:t>
                      </a:r>
                    </a:p>
                  </a:txBody>
                  <a:tcPr>
                    <a:lnT w="12700" cmpd="sng">
                      <a:noFill/>
                    </a:lnT>
                  </a:tcPr>
                </a:tc>
                <a:extLst>
                  <a:ext uri="{0D108BD9-81ED-4DB2-BD59-A6C34878D82A}">
                    <a16:rowId xmlns:a16="http://schemas.microsoft.com/office/drawing/2014/main" val="2425975581"/>
                  </a:ext>
                </a:extLst>
              </a:tr>
              <a:tr h="430664">
                <a:tc>
                  <a:txBody>
                    <a:bodyPr/>
                    <a:lstStyle/>
                    <a:p>
                      <a:pPr algn="ctr"/>
                      <a:r>
                        <a:rPr lang="en-US" sz="2000" b="1" baseline="0" dirty="0">
                          <a:solidFill>
                            <a:srgbClr val="2E2E96"/>
                          </a:solidFill>
                        </a:rPr>
                        <a:t>Sample 2</a:t>
                      </a:r>
                      <a:endParaRPr lang="en-US" sz="2000" b="1" dirty="0">
                        <a:solidFill>
                          <a:srgbClr val="2E2E96"/>
                        </a:solidFill>
                      </a:endParaRPr>
                    </a:p>
                  </a:txBody>
                  <a:tcPr/>
                </a:tc>
                <a:tc>
                  <a:txBody>
                    <a:bodyPr/>
                    <a:lstStyle/>
                    <a:p>
                      <a:pPr algn="ctr"/>
                      <a:r>
                        <a:rPr lang="en-US" sz="2000" b="1" dirty="0">
                          <a:solidFill>
                            <a:srgbClr val="2E2E96"/>
                          </a:solidFill>
                        </a:rPr>
                        <a:t>85%</a:t>
                      </a:r>
                    </a:p>
                  </a:txBody>
                  <a:tcPr/>
                </a:tc>
                <a:tc>
                  <a:txBody>
                    <a:bodyPr/>
                    <a:lstStyle/>
                    <a:p>
                      <a:pPr algn="ctr"/>
                      <a:r>
                        <a:rPr lang="en-US" sz="2000" b="1" dirty="0">
                          <a:solidFill>
                            <a:srgbClr val="2E2E96"/>
                          </a:solidFill>
                        </a:rPr>
                        <a:t>578</a:t>
                      </a:r>
                    </a:p>
                  </a:txBody>
                  <a:tcPr/>
                </a:tc>
                <a:extLst>
                  <a:ext uri="{0D108BD9-81ED-4DB2-BD59-A6C34878D82A}">
                    <a16:rowId xmlns:a16="http://schemas.microsoft.com/office/drawing/2014/main" val="1685806166"/>
                  </a:ext>
                </a:extLst>
              </a:tr>
              <a:tr h="430664">
                <a:tc>
                  <a:txBody>
                    <a:bodyPr/>
                    <a:lstStyle/>
                    <a:p>
                      <a:pPr algn="ctr"/>
                      <a:r>
                        <a:rPr lang="en-US" sz="2000" b="1" baseline="0" dirty="0">
                          <a:solidFill>
                            <a:srgbClr val="2E2E96"/>
                          </a:solidFill>
                        </a:rPr>
                        <a:t>Sample 3</a:t>
                      </a:r>
                      <a:endParaRPr lang="en-US" sz="2000" b="1" dirty="0">
                        <a:solidFill>
                          <a:srgbClr val="2E2E96"/>
                        </a:solidFill>
                      </a:endParaRPr>
                    </a:p>
                  </a:txBody>
                  <a:tcPr/>
                </a:tc>
                <a:tc>
                  <a:txBody>
                    <a:bodyPr/>
                    <a:lstStyle/>
                    <a:p>
                      <a:pPr algn="ctr"/>
                      <a:r>
                        <a:rPr lang="en-US" sz="2000" b="1" dirty="0">
                          <a:solidFill>
                            <a:srgbClr val="2E2E96"/>
                          </a:solidFill>
                        </a:rPr>
                        <a:t>90%</a:t>
                      </a:r>
                    </a:p>
                  </a:txBody>
                  <a:tcPr/>
                </a:tc>
                <a:tc>
                  <a:txBody>
                    <a:bodyPr/>
                    <a:lstStyle/>
                    <a:p>
                      <a:pPr algn="ctr"/>
                      <a:r>
                        <a:rPr lang="en-US" sz="2000" b="1" dirty="0">
                          <a:solidFill>
                            <a:srgbClr val="2E2E96"/>
                          </a:solidFill>
                        </a:rPr>
                        <a:t>676</a:t>
                      </a:r>
                    </a:p>
                  </a:txBody>
                  <a:tcPr/>
                </a:tc>
                <a:extLst>
                  <a:ext uri="{0D108BD9-81ED-4DB2-BD59-A6C34878D82A}">
                    <a16:rowId xmlns:a16="http://schemas.microsoft.com/office/drawing/2014/main" val="3314195231"/>
                  </a:ext>
                </a:extLst>
              </a:tr>
              <a:tr h="430664">
                <a:tc gridSpan="3">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b="1" dirty="0">
                          <a:solidFill>
                            <a:schemeClr val="bg1">
                              <a:lumMod val="60000"/>
                              <a:lumOff val="40000"/>
                            </a:schemeClr>
                          </a:solidFill>
                        </a:rPr>
                        <a:t>1-sided</a:t>
                      </a:r>
                      <a:r>
                        <a:rPr lang="en-US" sz="2000" b="1" baseline="0" dirty="0">
                          <a:solidFill>
                            <a:schemeClr val="bg1">
                              <a:lumMod val="60000"/>
                              <a:lumOff val="40000"/>
                            </a:schemeClr>
                          </a:solidFill>
                        </a:rPr>
                        <a:t> alpha of .025; </a:t>
                      </a:r>
                      <a:r>
                        <a:rPr lang="en-US" sz="2000" b="1" dirty="0">
                          <a:solidFill>
                            <a:schemeClr val="bg1">
                              <a:lumMod val="60000"/>
                              <a:lumOff val="40000"/>
                            </a:schemeClr>
                          </a:solidFill>
                        </a:rPr>
                        <a:t>Effect size =0.42</a:t>
                      </a:r>
                    </a:p>
                  </a:txBody>
                  <a:tcPr/>
                </a:tc>
                <a:tc hMerge="1">
                  <a:txBody>
                    <a:bodyPr/>
                    <a:lstStyle/>
                    <a:p>
                      <a:pPr algn="ctr"/>
                      <a:endParaRPr lang="en-US" sz="2000" dirty="0">
                        <a:solidFill>
                          <a:schemeClr val="bg1">
                            <a:lumMod val="60000"/>
                            <a:lumOff val="40000"/>
                          </a:schemeClr>
                        </a:solidFill>
                      </a:endParaRPr>
                    </a:p>
                  </a:txBody>
                  <a:tcPr/>
                </a:tc>
                <a:tc hMerge="1">
                  <a:txBody>
                    <a:bodyPr/>
                    <a:lstStyle/>
                    <a:p>
                      <a:pPr algn="ctr"/>
                      <a:endParaRPr lang="en-US" sz="2000" dirty="0">
                        <a:solidFill>
                          <a:schemeClr val="bg1">
                            <a:lumMod val="60000"/>
                            <a:lumOff val="40000"/>
                          </a:schemeClr>
                        </a:solidFill>
                      </a:endParaRPr>
                    </a:p>
                  </a:txBody>
                  <a:tcPr/>
                </a:tc>
                <a:extLst>
                  <a:ext uri="{0D108BD9-81ED-4DB2-BD59-A6C34878D82A}">
                    <a16:rowId xmlns:a16="http://schemas.microsoft.com/office/drawing/2014/main" val="913560369"/>
                  </a:ext>
                </a:extLst>
              </a:tr>
              <a:tr h="430664">
                <a:tc>
                  <a:txBody>
                    <a:bodyPr/>
                    <a:lstStyle/>
                    <a:p>
                      <a:pPr algn="ctr"/>
                      <a:r>
                        <a:rPr lang="en-US" sz="2000" b="1" dirty="0">
                          <a:solidFill>
                            <a:srgbClr val="2E2E96"/>
                          </a:solidFill>
                        </a:rPr>
                        <a:t>Sample</a:t>
                      </a:r>
                      <a:r>
                        <a:rPr lang="en-US" sz="2000" b="1" baseline="0" dirty="0">
                          <a:solidFill>
                            <a:srgbClr val="2E2E96"/>
                          </a:solidFill>
                        </a:rPr>
                        <a:t> 1</a:t>
                      </a:r>
                      <a:endParaRPr lang="en-US" sz="2000" b="1" dirty="0">
                        <a:solidFill>
                          <a:srgbClr val="2E2E96"/>
                        </a:solidFill>
                      </a:endParaRPr>
                    </a:p>
                  </a:txBody>
                  <a:tcPr/>
                </a:tc>
                <a:tc>
                  <a:txBody>
                    <a:bodyPr/>
                    <a:lstStyle/>
                    <a:p>
                      <a:pPr algn="ctr"/>
                      <a:r>
                        <a:rPr lang="en-US" sz="2000" b="1" dirty="0">
                          <a:solidFill>
                            <a:srgbClr val="2E2E96"/>
                          </a:solidFill>
                        </a:rPr>
                        <a:t>80%</a:t>
                      </a:r>
                    </a:p>
                  </a:txBody>
                  <a:tcPr/>
                </a:tc>
                <a:tc>
                  <a:txBody>
                    <a:bodyPr/>
                    <a:lstStyle/>
                    <a:p>
                      <a:pPr algn="ctr"/>
                      <a:r>
                        <a:rPr lang="en-US" sz="2000" b="1" dirty="0">
                          <a:solidFill>
                            <a:srgbClr val="2E2E96"/>
                          </a:solidFill>
                        </a:rPr>
                        <a:t>184</a:t>
                      </a:r>
                    </a:p>
                  </a:txBody>
                  <a:tcPr/>
                </a:tc>
                <a:extLst>
                  <a:ext uri="{0D108BD9-81ED-4DB2-BD59-A6C34878D82A}">
                    <a16:rowId xmlns:a16="http://schemas.microsoft.com/office/drawing/2014/main" val="604819608"/>
                  </a:ext>
                </a:extLst>
              </a:tr>
              <a:tr h="430664">
                <a:tc>
                  <a:txBody>
                    <a:bodyPr/>
                    <a:lstStyle/>
                    <a:p>
                      <a:pPr algn="ctr"/>
                      <a:r>
                        <a:rPr lang="en-US" sz="2000" b="1" baseline="0" dirty="0">
                          <a:solidFill>
                            <a:srgbClr val="2E2E96"/>
                          </a:solidFill>
                        </a:rPr>
                        <a:t>Sample 2</a:t>
                      </a:r>
                      <a:endParaRPr lang="en-US" sz="2000" b="1" dirty="0">
                        <a:solidFill>
                          <a:srgbClr val="2E2E96"/>
                        </a:solidFill>
                      </a:endParaRPr>
                    </a:p>
                  </a:txBody>
                  <a:tcPr/>
                </a:tc>
                <a:tc>
                  <a:txBody>
                    <a:bodyPr/>
                    <a:lstStyle/>
                    <a:p>
                      <a:pPr algn="ctr"/>
                      <a:r>
                        <a:rPr lang="en-US" sz="2000" b="1" dirty="0">
                          <a:solidFill>
                            <a:srgbClr val="2E2E96"/>
                          </a:solidFill>
                        </a:rPr>
                        <a:t>85%</a:t>
                      </a:r>
                    </a:p>
                  </a:txBody>
                  <a:tcPr/>
                </a:tc>
                <a:tc>
                  <a:txBody>
                    <a:bodyPr/>
                    <a:lstStyle/>
                    <a:p>
                      <a:pPr algn="ctr"/>
                      <a:r>
                        <a:rPr lang="en-US" sz="2000" b="1" dirty="0">
                          <a:solidFill>
                            <a:srgbClr val="2E2E96"/>
                          </a:solidFill>
                        </a:rPr>
                        <a:t>210</a:t>
                      </a:r>
                    </a:p>
                  </a:txBody>
                  <a:tcPr/>
                </a:tc>
                <a:extLst>
                  <a:ext uri="{0D108BD9-81ED-4DB2-BD59-A6C34878D82A}">
                    <a16:rowId xmlns:a16="http://schemas.microsoft.com/office/drawing/2014/main" val="357641393"/>
                  </a:ext>
                </a:extLst>
              </a:tr>
              <a:tr h="469209">
                <a:tc>
                  <a:txBody>
                    <a:bodyPr/>
                    <a:lstStyle/>
                    <a:p>
                      <a:pPr algn="ctr"/>
                      <a:r>
                        <a:rPr lang="en-US" sz="2000" b="1" baseline="0" dirty="0">
                          <a:solidFill>
                            <a:srgbClr val="2E2E96"/>
                          </a:solidFill>
                        </a:rPr>
                        <a:t>Sample 3</a:t>
                      </a:r>
                      <a:endParaRPr lang="en-US" sz="2000" b="1" dirty="0">
                        <a:solidFill>
                          <a:srgbClr val="2E2E96"/>
                        </a:solidFill>
                      </a:endParaRPr>
                    </a:p>
                  </a:txBody>
                  <a:tcPr/>
                </a:tc>
                <a:tc>
                  <a:txBody>
                    <a:bodyPr/>
                    <a:lstStyle/>
                    <a:p>
                      <a:pPr algn="ctr"/>
                      <a:r>
                        <a:rPr lang="en-US" sz="2000" b="1" dirty="0">
                          <a:solidFill>
                            <a:srgbClr val="2E2E96"/>
                          </a:solidFill>
                        </a:rPr>
                        <a:t>90%</a:t>
                      </a:r>
                    </a:p>
                  </a:txBody>
                  <a:tcPr/>
                </a:tc>
                <a:tc>
                  <a:txBody>
                    <a:bodyPr/>
                    <a:lstStyle/>
                    <a:p>
                      <a:pPr algn="ctr"/>
                      <a:r>
                        <a:rPr lang="en-US" sz="2000" b="1" dirty="0">
                          <a:solidFill>
                            <a:srgbClr val="2E2E96"/>
                          </a:solidFill>
                        </a:rPr>
                        <a:t>246</a:t>
                      </a:r>
                    </a:p>
                  </a:txBody>
                  <a:tcPr/>
                </a:tc>
                <a:extLst>
                  <a:ext uri="{0D108BD9-81ED-4DB2-BD59-A6C34878D82A}">
                    <a16:rowId xmlns:a16="http://schemas.microsoft.com/office/drawing/2014/main" val="1930370372"/>
                  </a:ext>
                </a:extLst>
              </a:tr>
              <a:tr h="430664">
                <a:tc gridSpan="3">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b="1" dirty="0">
                          <a:solidFill>
                            <a:schemeClr val="bg1">
                              <a:lumMod val="60000"/>
                              <a:lumOff val="40000"/>
                            </a:schemeClr>
                          </a:solidFill>
                        </a:rPr>
                        <a:t>1-sided</a:t>
                      </a:r>
                      <a:r>
                        <a:rPr lang="en-US" sz="2000" b="1" baseline="0" dirty="0">
                          <a:solidFill>
                            <a:schemeClr val="bg1">
                              <a:lumMod val="60000"/>
                              <a:lumOff val="40000"/>
                            </a:schemeClr>
                          </a:solidFill>
                        </a:rPr>
                        <a:t> alpha of .025; </a:t>
                      </a:r>
                      <a:r>
                        <a:rPr kumimoji="0" lang="en-US" sz="2000" b="1" i="0" u="none" strike="noStrike" kern="1200" cap="none" spc="0" normalizeH="0" baseline="0" noProof="0" dirty="0">
                          <a:ln>
                            <a:noFill/>
                          </a:ln>
                          <a:solidFill>
                            <a:srgbClr val="000066">
                              <a:lumMod val="60000"/>
                              <a:lumOff val="40000"/>
                            </a:srgbClr>
                          </a:solidFill>
                          <a:effectLst/>
                          <a:uLnTx/>
                          <a:uFillTx/>
                          <a:latin typeface="+mn-lt"/>
                          <a:ea typeface="+mn-ea"/>
                          <a:cs typeface="+mn-cs"/>
                        </a:rPr>
                        <a:t>Effect size =0.83</a:t>
                      </a:r>
                    </a:p>
                  </a:txBody>
                  <a:tcPr/>
                </a:tc>
                <a:tc hMerge="1">
                  <a:txBody>
                    <a:bodyPr/>
                    <a:lstStyle/>
                    <a:p>
                      <a:pPr algn="ctr"/>
                      <a:endParaRPr lang="en-US" sz="2000" dirty="0">
                        <a:solidFill>
                          <a:schemeClr val="bg1">
                            <a:lumMod val="60000"/>
                            <a:lumOff val="40000"/>
                          </a:schemeClr>
                        </a:solidFill>
                      </a:endParaRPr>
                    </a:p>
                  </a:txBody>
                  <a:tcPr/>
                </a:tc>
                <a:tc hMerge="1">
                  <a:txBody>
                    <a:bodyPr/>
                    <a:lstStyle/>
                    <a:p>
                      <a:pPr algn="ctr"/>
                      <a:endParaRPr lang="en-US" sz="2000" dirty="0">
                        <a:solidFill>
                          <a:schemeClr val="bg1">
                            <a:lumMod val="60000"/>
                            <a:lumOff val="40000"/>
                          </a:schemeClr>
                        </a:solidFill>
                      </a:endParaRPr>
                    </a:p>
                  </a:txBody>
                  <a:tcPr/>
                </a:tc>
                <a:extLst>
                  <a:ext uri="{0D108BD9-81ED-4DB2-BD59-A6C34878D82A}">
                    <a16:rowId xmlns:a16="http://schemas.microsoft.com/office/drawing/2014/main" val="1687567692"/>
                  </a:ext>
                </a:extLst>
              </a:tr>
              <a:tr h="430664">
                <a:tc>
                  <a:txBody>
                    <a:bodyPr/>
                    <a:lstStyle/>
                    <a:p>
                      <a:pPr algn="ctr"/>
                      <a:r>
                        <a:rPr lang="en-US" sz="2000" b="1" dirty="0">
                          <a:solidFill>
                            <a:srgbClr val="2E2E96"/>
                          </a:solidFill>
                        </a:rPr>
                        <a:t>Sample</a:t>
                      </a:r>
                      <a:r>
                        <a:rPr lang="en-US" sz="2000" b="1" baseline="0" dirty="0">
                          <a:solidFill>
                            <a:srgbClr val="2E2E96"/>
                          </a:solidFill>
                        </a:rPr>
                        <a:t> 1</a:t>
                      </a:r>
                      <a:endParaRPr lang="en-US" sz="2000" b="1" dirty="0">
                        <a:solidFill>
                          <a:srgbClr val="2E2E96"/>
                        </a:solidFill>
                      </a:endParaRPr>
                    </a:p>
                  </a:txBody>
                  <a:tcPr/>
                </a:tc>
                <a:tc>
                  <a:txBody>
                    <a:bodyPr/>
                    <a:lstStyle/>
                    <a:p>
                      <a:pPr algn="ctr"/>
                      <a:r>
                        <a:rPr lang="en-US" sz="2000" b="1" dirty="0">
                          <a:solidFill>
                            <a:srgbClr val="2E2E96"/>
                          </a:solidFill>
                        </a:rPr>
                        <a:t>80%</a:t>
                      </a:r>
                    </a:p>
                  </a:txBody>
                  <a:tcPr/>
                </a:tc>
                <a:tc>
                  <a:txBody>
                    <a:bodyPr/>
                    <a:lstStyle/>
                    <a:p>
                      <a:pPr algn="ctr"/>
                      <a:r>
                        <a:rPr lang="en-US" sz="2000" b="1" dirty="0">
                          <a:solidFill>
                            <a:srgbClr val="2E2E96"/>
                          </a:solidFill>
                        </a:rPr>
                        <a:t>48</a:t>
                      </a:r>
                    </a:p>
                  </a:txBody>
                  <a:tcPr/>
                </a:tc>
                <a:extLst>
                  <a:ext uri="{0D108BD9-81ED-4DB2-BD59-A6C34878D82A}">
                    <a16:rowId xmlns:a16="http://schemas.microsoft.com/office/drawing/2014/main" val="952060214"/>
                  </a:ext>
                </a:extLst>
              </a:tr>
              <a:tr h="430664">
                <a:tc>
                  <a:txBody>
                    <a:bodyPr/>
                    <a:lstStyle/>
                    <a:p>
                      <a:pPr algn="ctr"/>
                      <a:r>
                        <a:rPr lang="en-US" sz="2000" b="1" baseline="0" dirty="0">
                          <a:solidFill>
                            <a:srgbClr val="2E2E96"/>
                          </a:solidFill>
                        </a:rPr>
                        <a:t>Sample 2</a:t>
                      </a:r>
                      <a:endParaRPr lang="en-US" sz="2000" b="1" dirty="0">
                        <a:solidFill>
                          <a:srgbClr val="2E2E96"/>
                        </a:solidFill>
                      </a:endParaRPr>
                    </a:p>
                  </a:txBody>
                  <a:tcPr/>
                </a:tc>
                <a:tc>
                  <a:txBody>
                    <a:bodyPr/>
                    <a:lstStyle/>
                    <a:p>
                      <a:pPr algn="ctr"/>
                      <a:r>
                        <a:rPr lang="en-US" sz="2000" b="1" dirty="0">
                          <a:solidFill>
                            <a:srgbClr val="2E2E96"/>
                          </a:solidFill>
                        </a:rPr>
                        <a:t>85%</a:t>
                      </a:r>
                    </a:p>
                  </a:txBody>
                  <a:tcPr/>
                </a:tc>
                <a:tc>
                  <a:txBody>
                    <a:bodyPr/>
                    <a:lstStyle/>
                    <a:p>
                      <a:pPr algn="ctr"/>
                      <a:r>
                        <a:rPr lang="en-US" sz="2000" b="1" dirty="0">
                          <a:solidFill>
                            <a:srgbClr val="2E2E96"/>
                          </a:solidFill>
                        </a:rPr>
                        <a:t>54</a:t>
                      </a:r>
                    </a:p>
                  </a:txBody>
                  <a:tcPr/>
                </a:tc>
                <a:extLst>
                  <a:ext uri="{0D108BD9-81ED-4DB2-BD59-A6C34878D82A}">
                    <a16:rowId xmlns:a16="http://schemas.microsoft.com/office/drawing/2014/main" val="2703354902"/>
                  </a:ext>
                </a:extLst>
              </a:tr>
              <a:tr h="430664">
                <a:tc>
                  <a:txBody>
                    <a:bodyPr/>
                    <a:lstStyle/>
                    <a:p>
                      <a:pPr algn="ctr"/>
                      <a:r>
                        <a:rPr lang="en-US" sz="2000" b="1" baseline="0" dirty="0">
                          <a:solidFill>
                            <a:srgbClr val="2E2E96"/>
                          </a:solidFill>
                        </a:rPr>
                        <a:t>Sample 3</a:t>
                      </a:r>
                      <a:endParaRPr lang="en-US" sz="2000" b="1" dirty="0">
                        <a:solidFill>
                          <a:srgbClr val="2E2E96"/>
                        </a:solidFill>
                      </a:endParaRPr>
                    </a:p>
                  </a:txBody>
                  <a:tcPr/>
                </a:tc>
                <a:tc>
                  <a:txBody>
                    <a:bodyPr/>
                    <a:lstStyle/>
                    <a:p>
                      <a:pPr algn="ctr"/>
                      <a:r>
                        <a:rPr lang="en-US" sz="2000" b="1" dirty="0">
                          <a:solidFill>
                            <a:srgbClr val="2E2E96"/>
                          </a:solidFill>
                        </a:rPr>
                        <a:t>90%</a:t>
                      </a:r>
                    </a:p>
                  </a:txBody>
                  <a:tcPr/>
                </a:tc>
                <a:tc>
                  <a:txBody>
                    <a:bodyPr/>
                    <a:lstStyle/>
                    <a:p>
                      <a:pPr algn="ctr"/>
                      <a:r>
                        <a:rPr lang="en-US" sz="2000" b="1" dirty="0">
                          <a:solidFill>
                            <a:srgbClr val="2E2E96"/>
                          </a:solidFill>
                        </a:rPr>
                        <a:t>64</a:t>
                      </a:r>
                    </a:p>
                  </a:txBody>
                  <a:tcPr/>
                </a:tc>
                <a:extLst>
                  <a:ext uri="{0D108BD9-81ED-4DB2-BD59-A6C34878D82A}">
                    <a16:rowId xmlns:a16="http://schemas.microsoft.com/office/drawing/2014/main" val="2914765153"/>
                  </a:ext>
                </a:extLst>
              </a:tr>
            </a:tbl>
          </a:graphicData>
        </a:graphic>
      </p:graphicFrame>
      <p:sp>
        <p:nvSpPr>
          <p:cNvPr id="7" name="Rectangle 6"/>
          <p:cNvSpPr/>
          <p:nvPr/>
        </p:nvSpPr>
        <p:spPr bwMode="auto">
          <a:xfrm>
            <a:off x="304803" y="3995183"/>
            <a:ext cx="8229599" cy="457200"/>
          </a:xfrm>
          <a:prstGeom prst="rect">
            <a:avLst/>
          </a:prstGeom>
          <a:solidFill>
            <a:schemeClr val="accent1">
              <a:alpha val="18000"/>
            </a:schemeClr>
          </a:solid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5234107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12</a:t>
            </a:fld>
            <a:endParaRPr lang="en-US" dirty="0"/>
          </a:p>
        </p:txBody>
      </p:sp>
      <p:sp>
        <p:nvSpPr>
          <p:cNvPr id="2" name="Title 1"/>
          <p:cNvSpPr>
            <a:spLocks noGrp="1"/>
          </p:cNvSpPr>
          <p:nvPr>
            <p:ph type="title"/>
          </p:nvPr>
        </p:nvSpPr>
        <p:spPr>
          <a:xfrm>
            <a:off x="184150" y="304800"/>
            <a:ext cx="8801100" cy="800100"/>
          </a:xfrm>
        </p:spPr>
        <p:txBody>
          <a:bodyPr/>
          <a:lstStyle/>
          <a:p>
            <a:r>
              <a:rPr lang="en-US" sz="4000" dirty="0"/>
              <a:t>Results</a:t>
            </a:r>
            <a:br>
              <a:rPr lang="en-US" sz="4000" dirty="0"/>
            </a:br>
            <a:r>
              <a:rPr lang="en-US" sz="2800" dirty="0"/>
              <a:t>Crossover from </a:t>
            </a:r>
            <a:r>
              <a:rPr lang="en-US" sz="2800" dirty="0">
                <a:solidFill>
                  <a:srgbClr val="C5FF0B"/>
                </a:solidFill>
              </a:rPr>
              <a:t>experimental</a:t>
            </a:r>
            <a:r>
              <a:rPr lang="en-US" sz="2800" dirty="0"/>
              <a:t> arm to </a:t>
            </a:r>
            <a:r>
              <a:rPr lang="en-US" sz="2800" dirty="0">
                <a:solidFill>
                  <a:srgbClr val="C5FF0B"/>
                </a:solidFill>
              </a:rPr>
              <a:t>control</a:t>
            </a:r>
            <a:r>
              <a:rPr lang="en-US" sz="2800" dirty="0"/>
              <a:t> arm</a:t>
            </a:r>
          </a:p>
        </p:txBody>
      </p:sp>
      <p:sp>
        <p:nvSpPr>
          <p:cNvPr id="3" name="Rectangle 2"/>
          <p:cNvSpPr/>
          <p:nvPr/>
        </p:nvSpPr>
        <p:spPr>
          <a:xfrm>
            <a:off x="762000" y="1371600"/>
            <a:ext cx="7931150" cy="421654"/>
          </a:xfrm>
          <a:prstGeom prst="rect">
            <a:avLst/>
          </a:prstGeom>
        </p:spPr>
        <p:txBody>
          <a:bodyPr wrap="square">
            <a:spAutoFit/>
          </a:bodyPr>
          <a:lstStyle/>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7" name="Chart 6"/>
          <p:cNvGraphicFramePr/>
          <p:nvPr>
            <p:extLst>
              <p:ext uri="{D42A27DB-BD31-4B8C-83A1-F6EECF244321}">
                <p14:modId xmlns:p14="http://schemas.microsoft.com/office/powerpoint/2010/main" val="2443571289"/>
              </p:ext>
            </p:extLst>
          </p:nvPr>
        </p:nvGraphicFramePr>
        <p:xfrm>
          <a:off x="993774" y="2133600"/>
          <a:ext cx="7083426" cy="44450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921374" y="1371600"/>
            <a:ext cx="2924175" cy="1200329"/>
          </a:xfrm>
          <a:prstGeom prst="rect">
            <a:avLst/>
          </a:prstGeom>
          <a:noFill/>
        </p:spPr>
        <p:txBody>
          <a:bodyPr wrap="square" rtlCol="0">
            <a:spAutoFit/>
          </a:bodyPr>
          <a:lstStyle/>
          <a:p>
            <a:r>
              <a:rPr lang="en-US" b="1" dirty="0"/>
              <a:t>ITT percent bias = -5.8%</a:t>
            </a:r>
          </a:p>
          <a:p>
            <a:r>
              <a:rPr lang="en-US" b="1" dirty="0"/>
              <a:t>PP percent bias = 0.1%</a:t>
            </a:r>
          </a:p>
          <a:p>
            <a:r>
              <a:rPr lang="en-US" b="1" dirty="0"/>
              <a:t>AT percent bias = 0.9%</a:t>
            </a:r>
          </a:p>
          <a:p>
            <a:endParaRPr lang="en-US" dirty="0"/>
          </a:p>
        </p:txBody>
      </p:sp>
      <p:sp>
        <p:nvSpPr>
          <p:cNvPr id="9" name="TextBox 8"/>
          <p:cNvSpPr txBox="1"/>
          <p:nvPr/>
        </p:nvSpPr>
        <p:spPr>
          <a:xfrm>
            <a:off x="609600" y="1344212"/>
            <a:ext cx="3429000" cy="707886"/>
          </a:xfrm>
          <a:prstGeom prst="rect">
            <a:avLst/>
          </a:prstGeom>
          <a:noFill/>
        </p:spPr>
        <p:txBody>
          <a:bodyPr wrap="square" rtlCol="0">
            <a:spAutoFit/>
          </a:bodyPr>
          <a:lstStyle/>
          <a:p>
            <a:r>
              <a:rPr lang="en-US" sz="2000" b="1" dirty="0">
                <a:solidFill>
                  <a:srgbClr val="FF66FF"/>
                </a:solidFill>
              </a:rPr>
              <a:t>Type I error rate for effect size = 0.42; N = 210</a:t>
            </a:r>
          </a:p>
        </p:txBody>
      </p:sp>
    </p:spTree>
    <p:extLst>
      <p:ext uri="{BB962C8B-B14F-4D97-AF65-F5344CB8AC3E}">
        <p14:creationId xmlns:p14="http://schemas.microsoft.com/office/powerpoint/2010/main" val="13068097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graphicEl>
                                              <a:chart seriesIdx="0" categoryIdx="0" bldStep="ptInCategory"/>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graphicEl>
                                              <a:chart seriesIdx="1" categoryIdx="0" bldStep="ptInCategory"/>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graphicEl>
                                              <a:chart seriesIdx="2" categoryIdx="0" bldStep="ptInCategory"/>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graphicEl>
                                              <a:chart seriesIdx="3" categoryIdx="0" bldStep="ptInCategory"/>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Chart bld="categoryEl"/>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13</a:t>
            </a:fld>
            <a:endParaRPr lang="en-US" dirty="0"/>
          </a:p>
        </p:txBody>
      </p:sp>
      <p:sp>
        <p:nvSpPr>
          <p:cNvPr id="2" name="Title 1"/>
          <p:cNvSpPr>
            <a:spLocks noGrp="1"/>
          </p:cNvSpPr>
          <p:nvPr>
            <p:ph type="title"/>
          </p:nvPr>
        </p:nvSpPr>
        <p:spPr>
          <a:xfrm>
            <a:off x="184150" y="457200"/>
            <a:ext cx="8801100" cy="495300"/>
          </a:xfrm>
        </p:spPr>
        <p:txBody>
          <a:bodyPr/>
          <a:lstStyle/>
          <a:p>
            <a:r>
              <a:rPr lang="en-US" sz="4000" dirty="0"/>
              <a:t>Results</a:t>
            </a:r>
            <a:br>
              <a:rPr lang="en-US" sz="4000" dirty="0"/>
            </a:br>
            <a:r>
              <a:rPr lang="en-US" sz="2800" dirty="0"/>
              <a:t>Crossover from </a:t>
            </a:r>
            <a:r>
              <a:rPr lang="en-US" sz="2800" dirty="0">
                <a:solidFill>
                  <a:srgbClr val="C5FF0B"/>
                </a:solidFill>
              </a:rPr>
              <a:t>experimental</a:t>
            </a:r>
            <a:r>
              <a:rPr lang="en-US" sz="2800" dirty="0"/>
              <a:t> arm to </a:t>
            </a:r>
            <a:r>
              <a:rPr lang="en-US" sz="2800" dirty="0">
                <a:solidFill>
                  <a:srgbClr val="C5FF0B"/>
                </a:solidFill>
              </a:rPr>
              <a:t>control</a:t>
            </a:r>
            <a:r>
              <a:rPr lang="en-US" sz="2800" dirty="0"/>
              <a:t> arm</a:t>
            </a:r>
            <a:br>
              <a:rPr lang="en-US" sz="2800" dirty="0"/>
            </a:br>
            <a:r>
              <a:rPr lang="en-US" sz="2800" dirty="0">
                <a:solidFill>
                  <a:srgbClr val="FF66FF"/>
                </a:solidFill>
              </a:rPr>
              <a:t>ITT Analysis Approach: 5% crossover</a:t>
            </a:r>
            <a:endParaRPr lang="en-US" sz="4000" dirty="0">
              <a:solidFill>
                <a:srgbClr val="FF66FF"/>
              </a:solidFill>
            </a:endParaRPr>
          </a:p>
        </p:txBody>
      </p:sp>
      <p:sp>
        <p:nvSpPr>
          <p:cNvPr id="3" name="Rectangle 2"/>
          <p:cNvSpPr/>
          <p:nvPr/>
        </p:nvSpPr>
        <p:spPr>
          <a:xfrm>
            <a:off x="762000" y="1371600"/>
            <a:ext cx="7931150" cy="421654"/>
          </a:xfrm>
          <a:prstGeom prst="rect">
            <a:avLst/>
          </a:prstGeom>
        </p:spPr>
        <p:txBody>
          <a:bodyPr wrap="square">
            <a:spAutoFit/>
          </a:bodyPr>
          <a:lstStyle/>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662486129"/>
              </p:ext>
            </p:extLst>
          </p:nvPr>
        </p:nvGraphicFramePr>
        <p:xfrm>
          <a:off x="184150" y="1486685"/>
          <a:ext cx="8509000" cy="5203035"/>
        </p:xfrm>
        <a:graphic>
          <a:graphicData uri="http://schemas.openxmlformats.org/drawingml/2006/table">
            <a:tbl>
              <a:tblPr firstRow="1" bandRow="1">
                <a:tableStyleId>{5C22544A-7EE6-4342-B048-85BDC9FD1C3A}</a:tableStyleId>
              </a:tblPr>
              <a:tblGrid>
                <a:gridCol w="2034761">
                  <a:extLst>
                    <a:ext uri="{9D8B030D-6E8A-4147-A177-3AD203B41FA5}">
                      <a16:colId xmlns:a16="http://schemas.microsoft.com/office/drawing/2014/main" val="2671999270"/>
                    </a:ext>
                  </a:extLst>
                </a:gridCol>
                <a:gridCol w="1849782">
                  <a:extLst>
                    <a:ext uri="{9D8B030D-6E8A-4147-A177-3AD203B41FA5}">
                      <a16:colId xmlns:a16="http://schemas.microsoft.com/office/drawing/2014/main" val="1680776678"/>
                    </a:ext>
                  </a:extLst>
                </a:gridCol>
                <a:gridCol w="2682185">
                  <a:extLst>
                    <a:ext uri="{9D8B030D-6E8A-4147-A177-3AD203B41FA5}">
                      <a16:colId xmlns:a16="http://schemas.microsoft.com/office/drawing/2014/main" val="3457125889"/>
                    </a:ext>
                  </a:extLst>
                </a:gridCol>
                <a:gridCol w="1942272">
                  <a:extLst>
                    <a:ext uri="{9D8B030D-6E8A-4147-A177-3AD203B41FA5}">
                      <a16:colId xmlns:a16="http://schemas.microsoft.com/office/drawing/2014/main" val="1307220756"/>
                    </a:ext>
                  </a:extLst>
                </a:gridCol>
              </a:tblGrid>
              <a:tr h="446739">
                <a:tc>
                  <a:txBody>
                    <a:bodyPr/>
                    <a:lstStyle/>
                    <a:p>
                      <a:pPr algn="ctr"/>
                      <a:r>
                        <a:rPr lang="en-US" sz="2000" b="1" dirty="0">
                          <a:solidFill>
                            <a:schemeClr val="bg1">
                              <a:lumMod val="75000"/>
                            </a:schemeClr>
                          </a:solidFill>
                        </a:rPr>
                        <a:t>Sample size</a:t>
                      </a:r>
                    </a:p>
                  </a:txBody>
                  <a:tcPr>
                    <a:lnB w="38100" cmpd="sng">
                      <a:noFill/>
                    </a:lnB>
                  </a:tcPr>
                </a:tc>
                <a:tc>
                  <a:txBody>
                    <a:bodyPr/>
                    <a:lstStyle/>
                    <a:p>
                      <a:pPr algn="ctr"/>
                      <a:r>
                        <a:rPr lang="en-US" sz="2000" b="1" dirty="0">
                          <a:solidFill>
                            <a:schemeClr val="bg1">
                              <a:lumMod val="75000"/>
                            </a:schemeClr>
                          </a:solidFill>
                        </a:rPr>
                        <a:t>Power</a:t>
                      </a:r>
                    </a:p>
                  </a:txBody>
                  <a:tcPr>
                    <a:lnB w="38100" cmpd="sng">
                      <a:noFill/>
                    </a:lnB>
                  </a:tcPr>
                </a:tc>
                <a:tc>
                  <a:txBody>
                    <a:bodyPr/>
                    <a:lstStyle/>
                    <a:p>
                      <a:pPr algn="ctr"/>
                      <a:r>
                        <a:rPr lang="en-US" sz="2000" b="1" dirty="0">
                          <a:solidFill>
                            <a:schemeClr val="bg1">
                              <a:lumMod val="75000"/>
                            </a:schemeClr>
                          </a:solidFill>
                        </a:rPr>
                        <a:t>Type</a:t>
                      </a:r>
                      <a:r>
                        <a:rPr lang="en-US" sz="2000" b="1" baseline="0" dirty="0">
                          <a:solidFill>
                            <a:schemeClr val="bg1">
                              <a:lumMod val="75000"/>
                            </a:schemeClr>
                          </a:solidFill>
                        </a:rPr>
                        <a:t> I error rate</a:t>
                      </a:r>
                    </a:p>
                  </a:txBody>
                  <a:tcPr>
                    <a:lnB w="38100" cmpd="sng">
                      <a:noFill/>
                    </a:lnB>
                  </a:tcPr>
                </a:tc>
                <a:tc>
                  <a:txBody>
                    <a:bodyPr/>
                    <a:lstStyle/>
                    <a:p>
                      <a:pPr algn="ctr"/>
                      <a:r>
                        <a:rPr lang="en-US" sz="2000" dirty="0">
                          <a:solidFill>
                            <a:schemeClr val="bg1">
                              <a:lumMod val="75000"/>
                            </a:schemeClr>
                          </a:solidFill>
                        </a:rPr>
                        <a:t>Mean % Bias</a:t>
                      </a:r>
                    </a:p>
                  </a:txBody>
                  <a:tcPr>
                    <a:lnB w="38100" cmpd="sng">
                      <a:noFill/>
                    </a:lnB>
                  </a:tcPr>
                </a:tc>
                <a:extLst>
                  <a:ext uri="{0D108BD9-81ED-4DB2-BD59-A6C34878D82A}">
                    <a16:rowId xmlns:a16="http://schemas.microsoft.com/office/drawing/2014/main" val="961808463"/>
                  </a:ext>
                </a:extLst>
              </a:tr>
              <a:tr h="396358">
                <a:tc gridSpan="4">
                  <a:txBody>
                    <a:bodyPr/>
                    <a:lstStyle/>
                    <a:p>
                      <a:pPr algn="ctr"/>
                      <a:r>
                        <a:rPr lang="en-US" sz="2000" b="1" dirty="0">
                          <a:solidFill>
                            <a:schemeClr val="bg1">
                              <a:lumMod val="60000"/>
                              <a:lumOff val="40000"/>
                            </a:schemeClr>
                          </a:solidFill>
                        </a:rPr>
                        <a:t>Effect size =0.20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8864896"/>
                  </a:ext>
                </a:extLst>
              </a:tr>
              <a:tr h="396358">
                <a:tc>
                  <a:txBody>
                    <a:bodyPr/>
                    <a:lstStyle/>
                    <a:p>
                      <a:pPr algn="ctr"/>
                      <a:r>
                        <a:rPr lang="en-US" sz="2000" b="1" dirty="0">
                          <a:solidFill>
                            <a:srgbClr val="2E2E96"/>
                          </a:solidFill>
                        </a:rPr>
                        <a:t>506</a:t>
                      </a:r>
                    </a:p>
                  </a:txBody>
                  <a:tcPr>
                    <a:lnT w="12700" cmpd="sng">
                      <a:noFill/>
                    </a:lnT>
                  </a:tcPr>
                </a:tc>
                <a:tc>
                  <a:txBody>
                    <a:bodyPr/>
                    <a:lstStyle/>
                    <a:p>
                      <a:pPr algn="ctr"/>
                      <a:r>
                        <a:rPr lang="en-US" sz="2000" b="1" dirty="0">
                          <a:solidFill>
                            <a:srgbClr val="2E2E96"/>
                          </a:solidFill>
                        </a:rPr>
                        <a:t>80%</a:t>
                      </a:r>
                    </a:p>
                  </a:txBody>
                  <a:tcPr>
                    <a:lnT w="12700" cmpd="sng">
                      <a:noFill/>
                    </a:lnT>
                  </a:tcPr>
                </a:tc>
                <a:tc>
                  <a:txBody>
                    <a:bodyPr/>
                    <a:lstStyle/>
                    <a:p>
                      <a:pPr algn="ctr"/>
                      <a:r>
                        <a:rPr lang="en-US" sz="2000" b="1" dirty="0">
                          <a:solidFill>
                            <a:srgbClr val="2E2E96"/>
                          </a:solidFill>
                        </a:rPr>
                        <a:t>3.2%</a:t>
                      </a:r>
                    </a:p>
                  </a:txBody>
                  <a:tcPr>
                    <a:lnT w="12700" cmpd="sng">
                      <a:noFill/>
                    </a:lnT>
                  </a:tcPr>
                </a:tc>
                <a:tc>
                  <a:txBody>
                    <a:bodyPr/>
                    <a:lstStyle/>
                    <a:p>
                      <a:pPr algn="ctr"/>
                      <a:r>
                        <a:rPr lang="en-US" sz="2000" b="1" dirty="0">
                          <a:solidFill>
                            <a:srgbClr val="2E2E96"/>
                          </a:solidFill>
                        </a:rPr>
                        <a:t>-5.8%</a:t>
                      </a:r>
                    </a:p>
                  </a:txBody>
                  <a:tcPr>
                    <a:lnT w="12700" cmpd="sng">
                      <a:noFill/>
                    </a:lnT>
                  </a:tcPr>
                </a:tc>
                <a:extLst>
                  <a:ext uri="{0D108BD9-81ED-4DB2-BD59-A6C34878D82A}">
                    <a16:rowId xmlns:a16="http://schemas.microsoft.com/office/drawing/2014/main" val="2425975581"/>
                  </a:ext>
                </a:extLst>
              </a:tr>
              <a:tr h="396358">
                <a:tc>
                  <a:txBody>
                    <a:bodyPr/>
                    <a:lstStyle/>
                    <a:p>
                      <a:pPr algn="ctr"/>
                      <a:r>
                        <a:rPr lang="en-US" sz="2000" b="1" dirty="0">
                          <a:solidFill>
                            <a:srgbClr val="2E2E96"/>
                          </a:solidFill>
                        </a:rPr>
                        <a:t>578</a:t>
                      </a:r>
                    </a:p>
                  </a:txBody>
                  <a:tcPr/>
                </a:tc>
                <a:tc>
                  <a:txBody>
                    <a:bodyPr/>
                    <a:lstStyle/>
                    <a:p>
                      <a:pPr algn="ctr"/>
                      <a:r>
                        <a:rPr lang="en-US" sz="2000" b="1" dirty="0">
                          <a:solidFill>
                            <a:srgbClr val="2E2E96"/>
                          </a:solidFill>
                        </a:rPr>
                        <a:t>85%</a:t>
                      </a:r>
                    </a:p>
                  </a:txBody>
                  <a:tcPr/>
                </a:tc>
                <a:tc>
                  <a:txBody>
                    <a:bodyPr/>
                    <a:lstStyle/>
                    <a:p>
                      <a:pPr algn="ctr"/>
                      <a:r>
                        <a:rPr lang="en-US" sz="2000" b="1" dirty="0">
                          <a:solidFill>
                            <a:srgbClr val="2E2E96"/>
                          </a:solidFill>
                        </a:rPr>
                        <a:t>3.2%</a:t>
                      </a:r>
                    </a:p>
                  </a:txBody>
                  <a:tcPr/>
                </a:tc>
                <a:tc>
                  <a:txBody>
                    <a:bodyPr/>
                    <a:lstStyle/>
                    <a:p>
                      <a:pPr algn="ctr"/>
                      <a:r>
                        <a:rPr lang="en-US" sz="2000" b="1" dirty="0">
                          <a:solidFill>
                            <a:srgbClr val="2E2E96"/>
                          </a:solidFill>
                        </a:rPr>
                        <a:t>-5.3%</a:t>
                      </a:r>
                    </a:p>
                  </a:txBody>
                  <a:tcPr/>
                </a:tc>
                <a:extLst>
                  <a:ext uri="{0D108BD9-81ED-4DB2-BD59-A6C34878D82A}">
                    <a16:rowId xmlns:a16="http://schemas.microsoft.com/office/drawing/2014/main" val="1685806166"/>
                  </a:ext>
                </a:extLst>
              </a:tr>
              <a:tr h="396358">
                <a:tc>
                  <a:txBody>
                    <a:bodyPr/>
                    <a:lstStyle/>
                    <a:p>
                      <a:pPr algn="ctr"/>
                      <a:r>
                        <a:rPr lang="en-US" sz="2000" b="1" dirty="0">
                          <a:solidFill>
                            <a:srgbClr val="2E2E96"/>
                          </a:solidFill>
                        </a:rPr>
                        <a:t>676</a:t>
                      </a:r>
                    </a:p>
                  </a:txBody>
                  <a:tcPr/>
                </a:tc>
                <a:tc>
                  <a:txBody>
                    <a:bodyPr/>
                    <a:lstStyle/>
                    <a:p>
                      <a:pPr algn="ctr"/>
                      <a:r>
                        <a:rPr lang="en-US" sz="2000" b="1" dirty="0">
                          <a:solidFill>
                            <a:srgbClr val="2E2E96"/>
                          </a:solidFill>
                        </a:rPr>
                        <a:t>90%</a:t>
                      </a:r>
                    </a:p>
                  </a:txBody>
                  <a:tcPr/>
                </a:tc>
                <a:tc>
                  <a:txBody>
                    <a:bodyPr/>
                    <a:lstStyle/>
                    <a:p>
                      <a:pPr algn="ctr"/>
                      <a:r>
                        <a:rPr lang="en-US" sz="2000" b="1" dirty="0">
                          <a:solidFill>
                            <a:srgbClr val="2E2E96"/>
                          </a:solidFill>
                        </a:rPr>
                        <a:t>3.0%</a:t>
                      </a:r>
                    </a:p>
                  </a:txBody>
                  <a:tcPr/>
                </a:tc>
                <a:tc>
                  <a:txBody>
                    <a:bodyPr/>
                    <a:lstStyle/>
                    <a:p>
                      <a:pPr algn="ctr"/>
                      <a:r>
                        <a:rPr lang="en-US" sz="2000" b="1" dirty="0">
                          <a:solidFill>
                            <a:srgbClr val="2E2E96"/>
                          </a:solidFill>
                        </a:rPr>
                        <a:t>-5.1%</a:t>
                      </a:r>
                    </a:p>
                  </a:txBody>
                  <a:tcPr/>
                </a:tc>
                <a:extLst>
                  <a:ext uri="{0D108BD9-81ED-4DB2-BD59-A6C34878D82A}">
                    <a16:rowId xmlns:a16="http://schemas.microsoft.com/office/drawing/2014/main" val="3314195231"/>
                  </a:ext>
                </a:extLst>
              </a:tr>
              <a:tr h="396358">
                <a:tc gridSpan="4">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b="1" dirty="0">
                          <a:solidFill>
                            <a:schemeClr val="bg1">
                              <a:lumMod val="60000"/>
                              <a:lumOff val="40000"/>
                            </a:schemeClr>
                          </a:solidFill>
                        </a:rPr>
                        <a:t>Effect size =0.42</a:t>
                      </a:r>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3560369"/>
                  </a:ext>
                </a:extLst>
              </a:tr>
              <a:tr h="396358">
                <a:tc>
                  <a:txBody>
                    <a:bodyPr/>
                    <a:lstStyle/>
                    <a:p>
                      <a:pPr algn="ctr"/>
                      <a:r>
                        <a:rPr lang="en-US" sz="2000" b="1" dirty="0">
                          <a:solidFill>
                            <a:srgbClr val="2E2E96"/>
                          </a:solidFill>
                        </a:rPr>
                        <a:t>184</a:t>
                      </a:r>
                    </a:p>
                  </a:txBody>
                  <a:tcPr/>
                </a:tc>
                <a:tc>
                  <a:txBody>
                    <a:bodyPr/>
                    <a:lstStyle/>
                    <a:p>
                      <a:pPr algn="ctr"/>
                      <a:r>
                        <a:rPr lang="en-US" sz="2000" b="1" dirty="0">
                          <a:solidFill>
                            <a:srgbClr val="2E2E96"/>
                          </a:solidFill>
                        </a:rPr>
                        <a:t>80%</a:t>
                      </a:r>
                    </a:p>
                  </a:txBody>
                  <a:tcPr/>
                </a:tc>
                <a:tc>
                  <a:txBody>
                    <a:bodyPr/>
                    <a:lstStyle/>
                    <a:p>
                      <a:pPr algn="ctr"/>
                      <a:r>
                        <a:rPr lang="en-US" sz="2000" b="1" dirty="0">
                          <a:solidFill>
                            <a:srgbClr val="2E2E96"/>
                          </a:solidFill>
                        </a:rPr>
                        <a:t>3.1%</a:t>
                      </a:r>
                    </a:p>
                  </a:txBody>
                  <a:tcPr/>
                </a:tc>
                <a:tc>
                  <a:txBody>
                    <a:bodyPr/>
                    <a:lstStyle/>
                    <a:p>
                      <a:pPr algn="ctr"/>
                      <a:r>
                        <a:rPr lang="en-US" sz="2000" b="1" dirty="0">
                          <a:solidFill>
                            <a:srgbClr val="2E2E96"/>
                          </a:solidFill>
                        </a:rPr>
                        <a:t>-6.1%</a:t>
                      </a:r>
                    </a:p>
                  </a:txBody>
                  <a:tcPr/>
                </a:tc>
                <a:extLst>
                  <a:ext uri="{0D108BD9-81ED-4DB2-BD59-A6C34878D82A}">
                    <a16:rowId xmlns:a16="http://schemas.microsoft.com/office/drawing/2014/main" val="604819608"/>
                  </a:ext>
                </a:extLst>
              </a:tr>
              <a:tr h="396358">
                <a:tc>
                  <a:txBody>
                    <a:bodyPr/>
                    <a:lstStyle/>
                    <a:p>
                      <a:pPr algn="ctr"/>
                      <a:r>
                        <a:rPr lang="en-US" sz="2000" b="1" dirty="0">
                          <a:solidFill>
                            <a:srgbClr val="2E2E96"/>
                          </a:solidFill>
                        </a:rPr>
                        <a:t>210</a:t>
                      </a:r>
                    </a:p>
                  </a:txBody>
                  <a:tcPr/>
                </a:tc>
                <a:tc>
                  <a:txBody>
                    <a:bodyPr/>
                    <a:lstStyle/>
                    <a:p>
                      <a:pPr algn="ctr"/>
                      <a:r>
                        <a:rPr lang="en-US" sz="2000" b="1" dirty="0">
                          <a:solidFill>
                            <a:srgbClr val="2E2E96"/>
                          </a:solidFill>
                        </a:rPr>
                        <a:t>85%</a:t>
                      </a:r>
                    </a:p>
                  </a:txBody>
                  <a:tcPr/>
                </a:tc>
                <a:tc>
                  <a:txBody>
                    <a:bodyPr/>
                    <a:lstStyle/>
                    <a:p>
                      <a:pPr algn="ctr"/>
                      <a:r>
                        <a:rPr lang="en-US" sz="2000" b="1" dirty="0">
                          <a:solidFill>
                            <a:srgbClr val="2E2E96"/>
                          </a:solidFill>
                        </a:rPr>
                        <a:t>3.6%</a:t>
                      </a:r>
                    </a:p>
                  </a:txBody>
                  <a:tcPr/>
                </a:tc>
                <a:tc>
                  <a:txBody>
                    <a:bodyPr/>
                    <a:lstStyle/>
                    <a:p>
                      <a:pPr algn="ctr"/>
                      <a:r>
                        <a:rPr lang="en-US" sz="2000" b="1" dirty="0">
                          <a:solidFill>
                            <a:srgbClr val="2E2E96"/>
                          </a:solidFill>
                        </a:rPr>
                        <a:t>-5.8%</a:t>
                      </a:r>
                    </a:p>
                  </a:txBody>
                  <a:tcPr/>
                </a:tc>
                <a:extLst>
                  <a:ext uri="{0D108BD9-81ED-4DB2-BD59-A6C34878D82A}">
                    <a16:rowId xmlns:a16="http://schemas.microsoft.com/office/drawing/2014/main" val="357641393"/>
                  </a:ext>
                </a:extLst>
              </a:tr>
              <a:tr h="396358">
                <a:tc>
                  <a:txBody>
                    <a:bodyPr/>
                    <a:lstStyle/>
                    <a:p>
                      <a:pPr algn="ctr"/>
                      <a:r>
                        <a:rPr lang="en-US" sz="2000" b="1" dirty="0">
                          <a:solidFill>
                            <a:srgbClr val="2E2E96"/>
                          </a:solidFill>
                        </a:rPr>
                        <a:t>246</a:t>
                      </a:r>
                    </a:p>
                  </a:txBody>
                  <a:tcPr/>
                </a:tc>
                <a:tc>
                  <a:txBody>
                    <a:bodyPr/>
                    <a:lstStyle/>
                    <a:p>
                      <a:pPr algn="ctr"/>
                      <a:r>
                        <a:rPr lang="en-US" sz="2000" b="1" dirty="0">
                          <a:solidFill>
                            <a:srgbClr val="2E2E96"/>
                          </a:solidFill>
                        </a:rPr>
                        <a:t>90%</a:t>
                      </a:r>
                    </a:p>
                  </a:txBody>
                  <a:tcPr/>
                </a:tc>
                <a:tc>
                  <a:txBody>
                    <a:bodyPr/>
                    <a:lstStyle/>
                    <a:p>
                      <a:pPr algn="ctr"/>
                      <a:r>
                        <a:rPr lang="en-US" sz="2000" b="1" dirty="0">
                          <a:solidFill>
                            <a:srgbClr val="2E2E96"/>
                          </a:solidFill>
                        </a:rPr>
                        <a:t>3.6%</a:t>
                      </a:r>
                    </a:p>
                  </a:txBody>
                  <a:tcPr/>
                </a:tc>
                <a:tc>
                  <a:txBody>
                    <a:bodyPr/>
                    <a:lstStyle/>
                    <a:p>
                      <a:pPr algn="ctr"/>
                      <a:r>
                        <a:rPr lang="en-US" sz="2000" b="1" dirty="0">
                          <a:solidFill>
                            <a:srgbClr val="2E2E96"/>
                          </a:solidFill>
                        </a:rPr>
                        <a:t>-5.4%</a:t>
                      </a:r>
                    </a:p>
                  </a:txBody>
                  <a:tcPr/>
                </a:tc>
                <a:extLst>
                  <a:ext uri="{0D108BD9-81ED-4DB2-BD59-A6C34878D82A}">
                    <a16:rowId xmlns:a16="http://schemas.microsoft.com/office/drawing/2014/main" val="1930370372"/>
                  </a:ext>
                </a:extLst>
              </a:tr>
              <a:tr h="396358">
                <a:tc gridSpan="4">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66">
                              <a:lumMod val="60000"/>
                              <a:lumOff val="40000"/>
                            </a:srgbClr>
                          </a:solidFill>
                          <a:effectLst/>
                          <a:uLnTx/>
                          <a:uFillTx/>
                          <a:latin typeface="+mn-lt"/>
                          <a:ea typeface="+mn-ea"/>
                          <a:cs typeface="+mn-cs"/>
                        </a:rPr>
                        <a:t>Effect size =0.83</a:t>
                      </a:r>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7567692"/>
                  </a:ext>
                </a:extLst>
              </a:tr>
              <a:tr h="396358">
                <a:tc>
                  <a:txBody>
                    <a:bodyPr/>
                    <a:lstStyle/>
                    <a:p>
                      <a:pPr algn="ctr"/>
                      <a:r>
                        <a:rPr lang="en-US" sz="2000" b="1" dirty="0">
                          <a:solidFill>
                            <a:srgbClr val="2E2E96"/>
                          </a:solidFill>
                        </a:rPr>
                        <a:t>48</a:t>
                      </a:r>
                    </a:p>
                  </a:txBody>
                  <a:tcPr/>
                </a:tc>
                <a:tc>
                  <a:txBody>
                    <a:bodyPr/>
                    <a:lstStyle/>
                    <a:p>
                      <a:pPr algn="ctr"/>
                      <a:r>
                        <a:rPr lang="en-US" sz="2000" b="1" dirty="0">
                          <a:solidFill>
                            <a:srgbClr val="2E2E96"/>
                          </a:solidFill>
                        </a:rPr>
                        <a:t>80%</a:t>
                      </a:r>
                    </a:p>
                  </a:txBody>
                  <a:tcPr/>
                </a:tc>
                <a:tc>
                  <a:txBody>
                    <a:bodyPr/>
                    <a:lstStyle/>
                    <a:p>
                      <a:pPr algn="ctr"/>
                      <a:r>
                        <a:rPr lang="en-US" sz="2000" b="1" dirty="0">
                          <a:solidFill>
                            <a:srgbClr val="2E2E96"/>
                          </a:solidFill>
                        </a:rPr>
                        <a:t>2.9%</a:t>
                      </a:r>
                    </a:p>
                  </a:txBody>
                  <a:tcPr/>
                </a:tc>
                <a:tc>
                  <a:txBody>
                    <a:bodyPr/>
                    <a:lstStyle/>
                    <a:p>
                      <a:pPr algn="ctr"/>
                      <a:r>
                        <a:rPr lang="en-US" sz="2000" b="1" dirty="0">
                          <a:solidFill>
                            <a:srgbClr val="2E2E96"/>
                          </a:solidFill>
                        </a:rPr>
                        <a:t>-5.1%</a:t>
                      </a:r>
                    </a:p>
                  </a:txBody>
                  <a:tcPr/>
                </a:tc>
                <a:extLst>
                  <a:ext uri="{0D108BD9-81ED-4DB2-BD59-A6C34878D82A}">
                    <a16:rowId xmlns:a16="http://schemas.microsoft.com/office/drawing/2014/main" val="952060214"/>
                  </a:ext>
                </a:extLst>
              </a:tr>
              <a:tr h="396358">
                <a:tc>
                  <a:txBody>
                    <a:bodyPr/>
                    <a:lstStyle/>
                    <a:p>
                      <a:pPr algn="ctr"/>
                      <a:r>
                        <a:rPr lang="en-US" sz="2000" b="1" dirty="0">
                          <a:solidFill>
                            <a:srgbClr val="2E2E96"/>
                          </a:solidFill>
                        </a:rPr>
                        <a:t>54</a:t>
                      </a:r>
                    </a:p>
                  </a:txBody>
                  <a:tcPr/>
                </a:tc>
                <a:tc>
                  <a:txBody>
                    <a:bodyPr/>
                    <a:lstStyle/>
                    <a:p>
                      <a:pPr algn="ctr"/>
                      <a:r>
                        <a:rPr lang="en-US" sz="2000" b="1" dirty="0">
                          <a:solidFill>
                            <a:srgbClr val="2E2E96"/>
                          </a:solidFill>
                        </a:rPr>
                        <a:t>85%</a:t>
                      </a:r>
                    </a:p>
                  </a:txBody>
                  <a:tcPr/>
                </a:tc>
                <a:tc>
                  <a:txBody>
                    <a:bodyPr/>
                    <a:lstStyle/>
                    <a:p>
                      <a:pPr algn="ctr"/>
                      <a:r>
                        <a:rPr lang="en-US" sz="2000" b="1" dirty="0">
                          <a:solidFill>
                            <a:srgbClr val="2E2E96"/>
                          </a:solidFill>
                        </a:rPr>
                        <a:t>3.5%</a:t>
                      </a:r>
                    </a:p>
                  </a:txBody>
                  <a:tcPr/>
                </a:tc>
                <a:tc>
                  <a:txBody>
                    <a:bodyPr/>
                    <a:lstStyle/>
                    <a:p>
                      <a:pPr algn="ctr"/>
                      <a:r>
                        <a:rPr lang="en-US" sz="2000" b="1" dirty="0">
                          <a:solidFill>
                            <a:srgbClr val="2E2E96"/>
                          </a:solidFill>
                        </a:rPr>
                        <a:t>-5.8%</a:t>
                      </a:r>
                    </a:p>
                  </a:txBody>
                  <a:tcPr/>
                </a:tc>
                <a:extLst>
                  <a:ext uri="{0D108BD9-81ED-4DB2-BD59-A6C34878D82A}">
                    <a16:rowId xmlns:a16="http://schemas.microsoft.com/office/drawing/2014/main" val="2703354902"/>
                  </a:ext>
                </a:extLst>
              </a:tr>
              <a:tr h="396358">
                <a:tc>
                  <a:txBody>
                    <a:bodyPr/>
                    <a:lstStyle/>
                    <a:p>
                      <a:pPr algn="ctr"/>
                      <a:r>
                        <a:rPr lang="en-US" sz="2000" b="1" dirty="0">
                          <a:solidFill>
                            <a:srgbClr val="2E2E96"/>
                          </a:solidFill>
                        </a:rPr>
                        <a:t>64</a:t>
                      </a:r>
                    </a:p>
                  </a:txBody>
                  <a:tcPr/>
                </a:tc>
                <a:tc>
                  <a:txBody>
                    <a:bodyPr/>
                    <a:lstStyle/>
                    <a:p>
                      <a:pPr algn="ctr"/>
                      <a:r>
                        <a:rPr lang="en-US" sz="2000" b="1" dirty="0">
                          <a:solidFill>
                            <a:srgbClr val="2E2E96"/>
                          </a:solidFill>
                        </a:rPr>
                        <a:t>90%</a:t>
                      </a:r>
                    </a:p>
                  </a:txBody>
                  <a:tcPr/>
                </a:tc>
                <a:tc>
                  <a:txBody>
                    <a:bodyPr/>
                    <a:lstStyle/>
                    <a:p>
                      <a:pPr algn="ctr"/>
                      <a:r>
                        <a:rPr lang="en-US" sz="2000" b="1" dirty="0">
                          <a:solidFill>
                            <a:srgbClr val="2E2E96"/>
                          </a:solidFill>
                        </a:rPr>
                        <a:t>3.4%</a:t>
                      </a:r>
                    </a:p>
                  </a:txBody>
                  <a:tcPr/>
                </a:tc>
                <a:tc>
                  <a:txBody>
                    <a:bodyPr/>
                    <a:lstStyle/>
                    <a:p>
                      <a:pPr algn="ctr"/>
                      <a:r>
                        <a:rPr lang="en-US" sz="2000" b="1" dirty="0">
                          <a:solidFill>
                            <a:srgbClr val="2E2E96"/>
                          </a:solidFill>
                        </a:rPr>
                        <a:t>-5.7%</a:t>
                      </a:r>
                    </a:p>
                  </a:txBody>
                  <a:tcPr/>
                </a:tc>
                <a:extLst>
                  <a:ext uri="{0D108BD9-81ED-4DB2-BD59-A6C34878D82A}">
                    <a16:rowId xmlns:a16="http://schemas.microsoft.com/office/drawing/2014/main" val="2914765153"/>
                  </a:ext>
                </a:extLst>
              </a:tr>
            </a:tbl>
          </a:graphicData>
        </a:graphic>
      </p:graphicFrame>
    </p:spTree>
    <p:extLst>
      <p:ext uri="{BB962C8B-B14F-4D97-AF65-F5344CB8AC3E}">
        <p14:creationId xmlns:p14="http://schemas.microsoft.com/office/powerpoint/2010/main" val="22821960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14</a:t>
            </a:fld>
            <a:endParaRPr lang="en-US" dirty="0"/>
          </a:p>
        </p:txBody>
      </p:sp>
      <p:sp>
        <p:nvSpPr>
          <p:cNvPr id="2" name="Title 1"/>
          <p:cNvSpPr>
            <a:spLocks noGrp="1"/>
          </p:cNvSpPr>
          <p:nvPr>
            <p:ph type="title"/>
          </p:nvPr>
        </p:nvSpPr>
        <p:spPr>
          <a:xfrm>
            <a:off x="184150" y="304800"/>
            <a:ext cx="8801100" cy="800100"/>
          </a:xfrm>
        </p:spPr>
        <p:txBody>
          <a:bodyPr/>
          <a:lstStyle/>
          <a:p>
            <a:r>
              <a:rPr lang="en-US" sz="4000" dirty="0"/>
              <a:t>Results</a:t>
            </a:r>
            <a:br>
              <a:rPr lang="en-US" sz="4000" dirty="0"/>
            </a:br>
            <a:r>
              <a:rPr lang="en-US" sz="2800" dirty="0"/>
              <a:t>Crossover from </a:t>
            </a:r>
            <a:r>
              <a:rPr lang="en-US" sz="2800" dirty="0">
                <a:solidFill>
                  <a:srgbClr val="C5FF0B"/>
                </a:solidFill>
              </a:rPr>
              <a:t>experimental</a:t>
            </a:r>
            <a:r>
              <a:rPr lang="en-US" sz="2800" dirty="0"/>
              <a:t> arm to </a:t>
            </a:r>
            <a:r>
              <a:rPr lang="en-US" sz="2800" dirty="0">
                <a:solidFill>
                  <a:srgbClr val="C5FF0B"/>
                </a:solidFill>
              </a:rPr>
              <a:t>control</a:t>
            </a:r>
            <a:r>
              <a:rPr lang="en-US" sz="2800" dirty="0"/>
              <a:t> arm</a:t>
            </a:r>
          </a:p>
        </p:txBody>
      </p:sp>
      <p:sp>
        <p:nvSpPr>
          <p:cNvPr id="3" name="Rectangle 2"/>
          <p:cNvSpPr/>
          <p:nvPr/>
        </p:nvSpPr>
        <p:spPr>
          <a:xfrm>
            <a:off x="762000" y="1371600"/>
            <a:ext cx="7931150" cy="421654"/>
          </a:xfrm>
          <a:prstGeom prst="rect">
            <a:avLst/>
          </a:prstGeom>
        </p:spPr>
        <p:txBody>
          <a:bodyPr wrap="square">
            <a:spAutoFit/>
          </a:bodyPr>
          <a:lstStyle/>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7" name="Chart 6"/>
          <p:cNvGraphicFramePr/>
          <p:nvPr>
            <p:extLst>
              <p:ext uri="{D42A27DB-BD31-4B8C-83A1-F6EECF244321}">
                <p14:modId xmlns:p14="http://schemas.microsoft.com/office/powerpoint/2010/main" val="3819369072"/>
              </p:ext>
            </p:extLst>
          </p:nvPr>
        </p:nvGraphicFramePr>
        <p:xfrm>
          <a:off x="993774" y="2133600"/>
          <a:ext cx="7083426" cy="44450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921374" y="1371600"/>
            <a:ext cx="2924175" cy="1200329"/>
          </a:xfrm>
          <a:prstGeom prst="rect">
            <a:avLst/>
          </a:prstGeom>
          <a:noFill/>
        </p:spPr>
        <p:txBody>
          <a:bodyPr wrap="square" rtlCol="0">
            <a:spAutoFit/>
          </a:bodyPr>
          <a:lstStyle/>
          <a:p>
            <a:r>
              <a:rPr lang="en-US" b="1" dirty="0"/>
              <a:t>ITT percent bias = -11.7%</a:t>
            </a:r>
          </a:p>
          <a:p>
            <a:r>
              <a:rPr lang="en-US" b="1" dirty="0"/>
              <a:t>PP percent bias = 0.1%</a:t>
            </a:r>
          </a:p>
          <a:p>
            <a:r>
              <a:rPr lang="en-US" b="1" dirty="0"/>
              <a:t>AT percent bias = 1.7%</a:t>
            </a:r>
          </a:p>
          <a:p>
            <a:endParaRPr lang="en-US" dirty="0"/>
          </a:p>
        </p:txBody>
      </p:sp>
      <p:sp>
        <p:nvSpPr>
          <p:cNvPr id="9" name="TextBox 8"/>
          <p:cNvSpPr txBox="1"/>
          <p:nvPr/>
        </p:nvSpPr>
        <p:spPr>
          <a:xfrm>
            <a:off x="609600" y="1344212"/>
            <a:ext cx="3429000" cy="707886"/>
          </a:xfrm>
          <a:prstGeom prst="rect">
            <a:avLst/>
          </a:prstGeom>
          <a:noFill/>
        </p:spPr>
        <p:txBody>
          <a:bodyPr wrap="square" rtlCol="0">
            <a:spAutoFit/>
          </a:bodyPr>
          <a:lstStyle/>
          <a:p>
            <a:r>
              <a:rPr lang="en-US" sz="2000" b="1" dirty="0">
                <a:solidFill>
                  <a:srgbClr val="FF66FF"/>
                </a:solidFill>
              </a:rPr>
              <a:t>Type I error rate for effect size = 0.42; N = 210</a:t>
            </a:r>
          </a:p>
        </p:txBody>
      </p:sp>
      <p:sp>
        <p:nvSpPr>
          <p:cNvPr id="5" name="Oval 4">
            <a:extLst>
              <a:ext uri="{FF2B5EF4-FFF2-40B4-BE49-F238E27FC236}">
                <a16:creationId xmlns:a16="http://schemas.microsoft.com/office/drawing/2014/main" id="{C0C318C5-BAE7-4DF3-8C4A-9360DCF56029}"/>
              </a:ext>
            </a:extLst>
          </p:cNvPr>
          <p:cNvSpPr/>
          <p:nvPr/>
        </p:nvSpPr>
        <p:spPr bwMode="auto">
          <a:xfrm>
            <a:off x="3906960" y="2062508"/>
            <a:ext cx="838200" cy="340346"/>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7111618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15</a:t>
            </a:fld>
            <a:endParaRPr lang="en-US" dirty="0"/>
          </a:p>
        </p:txBody>
      </p:sp>
      <p:sp>
        <p:nvSpPr>
          <p:cNvPr id="2" name="Title 1"/>
          <p:cNvSpPr>
            <a:spLocks noGrp="1"/>
          </p:cNvSpPr>
          <p:nvPr>
            <p:ph type="title"/>
          </p:nvPr>
        </p:nvSpPr>
        <p:spPr>
          <a:xfrm>
            <a:off x="184150" y="457200"/>
            <a:ext cx="8801100" cy="495300"/>
          </a:xfrm>
        </p:spPr>
        <p:txBody>
          <a:bodyPr/>
          <a:lstStyle/>
          <a:p>
            <a:r>
              <a:rPr lang="en-US" sz="4000" dirty="0"/>
              <a:t>Results</a:t>
            </a:r>
            <a:br>
              <a:rPr lang="en-US" sz="4000" dirty="0"/>
            </a:br>
            <a:r>
              <a:rPr lang="en-US" sz="2800" dirty="0"/>
              <a:t>Crossover from </a:t>
            </a:r>
            <a:r>
              <a:rPr lang="en-US" sz="2800" dirty="0">
                <a:solidFill>
                  <a:srgbClr val="C5FF0B"/>
                </a:solidFill>
              </a:rPr>
              <a:t>experimental</a:t>
            </a:r>
            <a:r>
              <a:rPr lang="en-US" sz="2800" dirty="0"/>
              <a:t> arm to </a:t>
            </a:r>
            <a:r>
              <a:rPr lang="en-US" sz="2800" dirty="0">
                <a:solidFill>
                  <a:srgbClr val="C5FF0B"/>
                </a:solidFill>
              </a:rPr>
              <a:t>control</a:t>
            </a:r>
            <a:r>
              <a:rPr lang="en-US" sz="2800" dirty="0"/>
              <a:t> arm</a:t>
            </a:r>
            <a:br>
              <a:rPr lang="en-US" sz="2800" dirty="0"/>
            </a:br>
            <a:r>
              <a:rPr lang="en-US" sz="2800" dirty="0">
                <a:solidFill>
                  <a:srgbClr val="FF66FF"/>
                </a:solidFill>
              </a:rPr>
              <a:t>ITT Analysis Approach: 10% crossover</a:t>
            </a:r>
            <a:endParaRPr lang="en-US" sz="4000" dirty="0">
              <a:solidFill>
                <a:srgbClr val="FF66FF"/>
              </a:solidFill>
            </a:endParaRPr>
          </a:p>
        </p:txBody>
      </p:sp>
      <p:sp>
        <p:nvSpPr>
          <p:cNvPr id="3" name="Rectangle 2"/>
          <p:cNvSpPr/>
          <p:nvPr/>
        </p:nvSpPr>
        <p:spPr>
          <a:xfrm>
            <a:off x="762000" y="1371600"/>
            <a:ext cx="7931150" cy="421654"/>
          </a:xfrm>
          <a:prstGeom prst="rect">
            <a:avLst/>
          </a:prstGeom>
        </p:spPr>
        <p:txBody>
          <a:bodyPr wrap="square">
            <a:spAutoFit/>
          </a:bodyPr>
          <a:lstStyle/>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537197767"/>
              </p:ext>
            </p:extLst>
          </p:nvPr>
        </p:nvGraphicFramePr>
        <p:xfrm>
          <a:off x="184150" y="1486685"/>
          <a:ext cx="8509000" cy="5203035"/>
        </p:xfrm>
        <a:graphic>
          <a:graphicData uri="http://schemas.openxmlformats.org/drawingml/2006/table">
            <a:tbl>
              <a:tblPr firstRow="1" bandRow="1">
                <a:tableStyleId>{5C22544A-7EE6-4342-B048-85BDC9FD1C3A}</a:tableStyleId>
              </a:tblPr>
              <a:tblGrid>
                <a:gridCol w="2034761">
                  <a:extLst>
                    <a:ext uri="{9D8B030D-6E8A-4147-A177-3AD203B41FA5}">
                      <a16:colId xmlns:a16="http://schemas.microsoft.com/office/drawing/2014/main" val="2671999270"/>
                    </a:ext>
                  </a:extLst>
                </a:gridCol>
                <a:gridCol w="1849782">
                  <a:extLst>
                    <a:ext uri="{9D8B030D-6E8A-4147-A177-3AD203B41FA5}">
                      <a16:colId xmlns:a16="http://schemas.microsoft.com/office/drawing/2014/main" val="1680776678"/>
                    </a:ext>
                  </a:extLst>
                </a:gridCol>
                <a:gridCol w="2682185">
                  <a:extLst>
                    <a:ext uri="{9D8B030D-6E8A-4147-A177-3AD203B41FA5}">
                      <a16:colId xmlns:a16="http://schemas.microsoft.com/office/drawing/2014/main" val="3457125889"/>
                    </a:ext>
                  </a:extLst>
                </a:gridCol>
                <a:gridCol w="1942272">
                  <a:extLst>
                    <a:ext uri="{9D8B030D-6E8A-4147-A177-3AD203B41FA5}">
                      <a16:colId xmlns:a16="http://schemas.microsoft.com/office/drawing/2014/main" val="1307220756"/>
                    </a:ext>
                  </a:extLst>
                </a:gridCol>
              </a:tblGrid>
              <a:tr h="446739">
                <a:tc>
                  <a:txBody>
                    <a:bodyPr/>
                    <a:lstStyle/>
                    <a:p>
                      <a:pPr algn="ctr"/>
                      <a:r>
                        <a:rPr lang="en-US" sz="2000" b="1" dirty="0">
                          <a:solidFill>
                            <a:schemeClr val="bg1">
                              <a:lumMod val="75000"/>
                            </a:schemeClr>
                          </a:solidFill>
                        </a:rPr>
                        <a:t>Sample size</a:t>
                      </a:r>
                    </a:p>
                  </a:txBody>
                  <a:tcPr>
                    <a:lnB w="38100" cmpd="sng">
                      <a:noFill/>
                    </a:lnB>
                  </a:tcPr>
                </a:tc>
                <a:tc>
                  <a:txBody>
                    <a:bodyPr/>
                    <a:lstStyle/>
                    <a:p>
                      <a:pPr algn="ctr"/>
                      <a:r>
                        <a:rPr lang="en-US" sz="2000" b="1" dirty="0">
                          <a:solidFill>
                            <a:schemeClr val="bg1">
                              <a:lumMod val="75000"/>
                            </a:schemeClr>
                          </a:solidFill>
                        </a:rPr>
                        <a:t>Power</a:t>
                      </a:r>
                    </a:p>
                  </a:txBody>
                  <a:tcPr>
                    <a:lnB w="38100" cmpd="sng">
                      <a:noFill/>
                    </a:lnB>
                  </a:tcPr>
                </a:tc>
                <a:tc>
                  <a:txBody>
                    <a:bodyPr/>
                    <a:lstStyle/>
                    <a:p>
                      <a:pPr algn="ctr"/>
                      <a:r>
                        <a:rPr lang="en-US" sz="2000" b="1" dirty="0">
                          <a:solidFill>
                            <a:schemeClr val="bg1">
                              <a:lumMod val="75000"/>
                            </a:schemeClr>
                          </a:solidFill>
                        </a:rPr>
                        <a:t>Type</a:t>
                      </a:r>
                      <a:r>
                        <a:rPr lang="en-US" sz="2000" b="1" baseline="0" dirty="0">
                          <a:solidFill>
                            <a:schemeClr val="bg1">
                              <a:lumMod val="75000"/>
                            </a:schemeClr>
                          </a:solidFill>
                        </a:rPr>
                        <a:t> I error rate</a:t>
                      </a:r>
                    </a:p>
                  </a:txBody>
                  <a:tcPr>
                    <a:lnB w="38100" cmpd="sng">
                      <a:noFill/>
                    </a:lnB>
                  </a:tcPr>
                </a:tc>
                <a:tc>
                  <a:txBody>
                    <a:bodyPr/>
                    <a:lstStyle/>
                    <a:p>
                      <a:pPr algn="ctr"/>
                      <a:r>
                        <a:rPr lang="en-US" sz="2000" dirty="0">
                          <a:solidFill>
                            <a:schemeClr val="bg1">
                              <a:lumMod val="75000"/>
                            </a:schemeClr>
                          </a:solidFill>
                        </a:rPr>
                        <a:t>Mean % Bias</a:t>
                      </a:r>
                    </a:p>
                  </a:txBody>
                  <a:tcPr>
                    <a:lnB w="38100" cmpd="sng">
                      <a:noFill/>
                    </a:lnB>
                  </a:tcPr>
                </a:tc>
                <a:extLst>
                  <a:ext uri="{0D108BD9-81ED-4DB2-BD59-A6C34878D82A}">
                    <a16:rowId xmlns:a16="http://schemas.microsoft.com/office/drawing/2014/main" val="961808463"/>
                  </a:ext>
                </a:extLst>
              </a:tr>
              <a:tr h="396358">
                <a:tc gridSpan="4">
                  <a:txBody>
                    <a:bodyPr/>
                    <a:lstStyle/>
                    <a:p>
                      <a:pPr algn="ctr"/>
                      <a:r>
                        <a:rPr lang="en-US" sz="2000" b="1" dirty="0">
                          <a:solidFill>
                            <a:schemeClr val="bg1">
                              <a:lumMod val="60000"/>
                              <a:lumOff val="40000"/>
                            </a:schemeClr>
                          </a:solidFill>
                        </a:rPr>
                        <a:t>Effect size =0.20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8864896"/>
                  </a:ext>
                </a:extLst>
              </a:tr>
              <a:tr h="396358">
                <a:tc>
                  <a:txBody>
                    <a:bodyPr/>
                    <a:lstStyle/>
                    <a:p>
                      <a:pPr algn="ctr"/>
                      <a:r>
                        <a:rPr lang="en-US" sz="2000" b="1" dirty="0">
                          <a:solidFill>
                            <a:srgbClr val="2E2E96"/>
                          </a:solidFill>
                        </a:rPr>
                        <a:t>506</a:t>
                      </a:r>
                    </a:p>
                  </a:txBody>
                  <a:tcPr>
                    <a:lnT w="12700" cmpd="sng">
                      <a:noFill/>
                    </a:lnT>
                  </a:tcPr>
                </a:tc>
                <a:tc>
                  <a:txBody>
                    <a:bodyPr/>
                    <a:lstStyle/>
                    <a:p>
                      <a:pPr algn="ctr"/>
                      <a:r>
                        <a:rPr lang="en-US" sz="2000" b="1" dirty="0">
                          <a:solidFill>
                            <a:srgbClr val="2E2E96"/>
                          </a:solidFill>
                        </a:rPr>
                        <a:t>80%</a:t>
                      </a:r>
                    </a:p>
                  </a:txBody>
                  <a:tcPr>
                    <a:lnT w="12700" cmpd="sng">
                      <a:noFill/>
                    </a:lnT>
                  </a:tcPr>
                </a:tc>
                <a:tc>
                  <a:txBody>
                    <a:bodyPr/>
                    <a:lstStyle/>
                    <a:p>
                      <a:pPr algn="ctr"/>
                      <a:r>
                        <a:rPr lang="en-US" sz="2000" b="1" dirty="0">
                          <a:solidFill>
                            <a:srgbClr val="2E2E96"/>
                          </a:solidFill>
                        </a:rPr>
                        <a:t>4.4%</a:t>
                      </a:r>
                    </a:p>
                  </a:txBody>
                  <a:tcPr>
                    <a:lnT w="12700" cmpd="sng">
                      <a:noFill/>
                    </a:lnT>
                  </a:tcPr>
                </a:tc>
                <a:tc>
                  <a:txBody>
                    <a:bodyPr/>
                    <a:lstStyle/>
                    <a:p>
                      <a:pPr algn="ctr"/>
                      <a:r>
                        <a:rPr lang="en-US" sz="2000" b="1" dirty="0">
                          <a:solidFill>
                            <a:srgbClr val="2E2E96"/>
                          </a:solidFill>
                        </a:rPr>
                        <a:t>-12.9%</a:t>
                      </a:r>
                    </a:p>
                  </a:txBody>
                  <a:tcPr>
                    <a:lnT w="12700" cmpd="sng">
                      <a:noFill/>
                    </a:lnT>
                  </a:tcPr>
                </a:tc>
                <a:extLst>
                  <a:ext uri="{0D108BD9-81ED-4DB2-BD59-A6C34878D82A}">
                    <a16:rowId xmlns:a16="http://schemas.microsoft.com/office/drawing/2014/main" val="2425975581"/>
                  </a:ext>
                </a:extLst>
              </a:tr>
              <a:tr h="396358">
                <a:tc>
                  <a:txBody>
                    <a:bodyPr/>
                    <a:lstStyle/>
                    <a:p>
                      <a:pPr algn="ctr"/>
                      <a:r>
                        <a:rPr lang="en-US" sz="2000" b="1" dirty="0">
                          <a:solidFill>
                            <a:srgbClr val="2E2E96"/>
                          </a:solidFill>
                        </a:rPr>
                        <a:t>578</a:t>
                      </a:r>
                    </a:p>
                  </a:txBody>
                  <a:tcPr/>
                </a:tc>
                <a:tc>
                  <a:txBody>
                    <a:bodyPr/>
                    <a:lstStyle/>
                    <a:p>
                      <a:pPr algn="ctr"/>
                      <a:r>
                        <a:rPr lang="en-US" sz="2000" b="1" dirty="0">
                          <a:solidFill>
                            <a:srgbClr val="2E2E96"/>
                          </a:solidFill>
                        </a:rPr>
                        <a:t>85%</a:t>
                      </a:r>
                    </a:p>
                  </a:txBody>
                  <a:tcPr/>
                </a:tc>
                <a:tc>
                  <a:txBody>
                    <a:bodyPr/>
                    <a:lstStyle/>
                    <a:p>
                      <a:pPr algn="ctr"/>
                      <a:r>
                        <a:rPr lang="en-US" sz="2000" b="1" i="0" dirty="0">
                          <a:solidFill>
                            <a:srgbClr val="2E2E96"/>
                          </a:solidFill>
                        </a:rPr>
                        <a:t>4.6%</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b="1" i="0" dirty="0">
                          <a:solidFill>
                            <a:srgbClr val="2E2E96"/>
                          </a:solidFill>
                        </a:rPr>
                        <a:t>-10.9%</a:t>
                      </a:r>
                    </a:p>
                  </a:txBody>
                  <a:tcPr/>
                </a:tc>
                <a:extLst>
                  <a:ext uri="{0D108BD9-81ED-4DB2-BD59-A6C34878D82A}">
                    <a16:rowId xmlns:a16="http://schemas.microsoft.com/office/drawing/2014/main" val="1685806166"/>
                  </a:ext>
                </a:extLst>
              </a:tr>
              <a:tr h="396358">
                <a:tc>
                  <a:txBody>
                    <a:bodyPr/>
                    <a:lstStyle/>
                    <a:p>
                      <a:pPr algn="ctr"/>
                      <a:r>
                        <a:rPr lang="en-US" sz="2000" b="1" dirty="0">
                          <a:solidFill>
                            <a:srgbClr val="2E2E96"/>
                          </a:solidFill>
                        </a:rPr>
                        <a:t>676</a:t>
                      </a:r>
                    </a:p>
                  </a:txBody>
                  <a:tcPr/>
                </a:tc>
                <a:tc>
                  <a:txBody>
                    <a:bodyPr/>
                    <a:lstStyle/>
                    <a:p>
                      <a:pPr algn="ctr"/>
                      <a:r>
                        <a:rPr lang="en-US" sz="2000" b="1" dirty="0">
                          <a:solidFill>
                            <a:srgbClr val="2E2E96"/>
                          </a:solidFill>
                        </a:rPr>
                        <a:t>90%</a:t>
                      </a:r>
                    </a:p>
                  </a:txBody>
                  <a:tcPr/>
                </a:tc>
                <a:tc>
                  <a:txBody>
                    <a:bodyPr/>
                    <a:lstStyle/>
                    <a:p>
                      <a:pPr algn="ctr"/>
                      <a:r>
                        <a:rPr lang="en-US" sz="2000" b="1" dirty="0">
                          <a:solidFill>
                            <a:srgbClr val="2E2E96"/>
                          </a:solidFill>
                        </a:rPr>
                        <a:t>4.5%</a:t>
                      </a:r>
                    </a:p>
                  </a:txBody>
                  <a:tcPr/>
                </a:tc>
                <a:tc>
                  <a:txBody>
                    <a:bodyPr/>
                    <a:lstStyle/>
                    <a:p>
                      <a:pPr algn="ctr"/>
                      <a:r>
                        <a:rPr lang="en-US" sz="2000" b="1" dirty="0">
                          <a:solidFill>
                            <a:srgbClr val="2E2E96"/>
                          </a:solidFill>
                        </a:rPr>
                        <a:t>-10.7%</a:t>
                      </a:r>
                    </a:p>
                  </a:txBody>
                  <a:tcPr/>
                </a:tc>
                <a:extLst>
                  <a:ext uri="{0D108BD9-81ED-4DB2-BD59-A6C34878D82A}">
                    <a16:rowId xmlns:a16="http://schemas.microsoft.com/office/drawing/2014/main" val="3314195231"/>
                  </a:ext>
                </a:extLst>
              </a:tr>
              <a:tr h="396358">
                <a:tc gridSpan="4">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b="1" dirty="0">
                          <a:solidFill>
                            <a:schemeClr val="bg1">
                              <a:lumMod val="60000"/>
                              <a:lumOff val="40000"/>
                            </a:schemeClr>
                          </a:solidFill>
                        </a:rPr>
                        <a:t>Effect size =0.42</a:t>
                      </a:r>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3560369"/>
                  </a:ext>
                </a:extLst>
              </a:tr>
              <a:tr h="396358">
                <a:tc>
                  <a:txBody>
                    <a:bodyPr/>
                    <a:lstStyle/>
                    <a:p>
                      <a:pPr algn="ctr"/>
                      <a:r>
                        <a:rPr lang="en-US" sz="2000" b="1" dirty="0">
                          <a:solidFill>
                            <a:srgbClr val="2E2E96"/>
                          </a:solidFill>
                        </a:rPr>
                        <a:t>184</a:t>
                      </a:r>
                    </a:p>
                  </a:txBody>
                  <a:tcPr/>
                </a:tc>
                <a:tc>
                  <a:txBody>
                    <a:bodyPr/>
                    <a:lstStyle/>
                    <a:p>
                      <a:pPr algn="ctr"/>
                      <a:r>
                        <a:rPr lang="en-US" sz="2000" b="1" dirty="0">
                          <a:solidFill>
                            <a:srgbClr val="2E2E96"/>
                          </a:solidFill>
                        </a:rPr>
                        <a:t>80%</a:t>
                      </a:r>
                    </a:p>
                  </a:txBody>
                  <a:tcPr/>
                </a:tc>
                <a:tc>
                  <a:txBody>
                    <a:bodyPr/>
                    <a:lstStyle/>
                    <a:p>
                      <a:pPr algn="ctr"/>
                      <a:r>
                        <a:rPr lang="en-US" sz="2000" b="1" dirty="0">
                          <a:solidFill>
                            <a:srgbClr val="2E2E96"/>
                          </a:solidFill>
                        </a:rPr>
                        <a:t>4.4%</a:t>
                      </a:r>
                    </a:p>
                  </a:txBody>
                  <a:tcPr/>
                </a:tc>
                <a:tc>
                  <a:txBody>
                    <a:bodyPr/>
                    <a:lstStyle/>
                    <a:p>
                      <a:pPr algn="ctr"/>
                      <a:r>
                        <a:rPr lang="en-US" sz="2000" b="1" dirty="0">
                          <a:solidFill>
                            <a:srgbClr val="2E2E96"/>
                          </a:solidFill>
                        </a:rPr>
                        <a:t>-10.9%</a:t>
                      </a:r>
                    </a:p>
                  </a:txBody>
                  <a:tcPr/>
                </a:tc>
                <a:extLst>
                  <a:ext uri="{0D108BD9-81ED-4DB2-BD59-A6C34878D82A}">
                    <a16:rowId xmlns:a16="http://schemas.microsoft.com/office/drawing/2014/main" val="604819608"/>
                  </a:ext>
                </a:extLst>
              </a:tr>
              <a:tr h="396358">
                <a:tc>
                  <a:txBody>
                    <a:bodyPr/>
                    <a:lstStyle/>
                    <a:p>
                      <a:pPr algn="ctr"/>
                      <a:r>
                        <a:rPr lang="en-US" sz="2000" b="1" dirty="0">
                          <a:solidFill>
                            <a:srgbClr val="2E2E96"/>
                          </a:solidFill>
                        </a:rPr>
                        <a:t>210</a:t>
                      </a:r>
                    </a:p>
                  </a:txBody>
                  <a:tcPr/>
                </a:tc>
                <a:tc>
                  <a:txBody>
                    <a:bodyPr/>
                    <a:lstStyle/>
                    <a:p>
                      <a:pPr algn="ctr"/>
                      <a:r>
                        <a:rPr lang="en-US" sz="2000" b="1" dirty="0">
                          <a:solidFill>
                            <a:srgbClr val="2E2E96"/>
                          </a:solidFill>
                        </a:rPr>
                        <a:t>85%</a:t>
                      </a:r>
                    </a:p>
                  </a:txBody>
                  <a:tcPr/>
                </a:tc>
                <a:tc>
                  <a:txBody>
                    <a:bodyPr/>
                    <a:lstStyle/>
                    <a:p>
                      <a:pPr algn="ctr"/>
                      <a:r>
                        <a:rPr lang="en-US" sz="2000" b="1" dirty="0">
                          <a:solidFill>
                            <a:srgbClr val="2E2E96"/>
                          </a:solidFill>
                        </a:rPr>
                        <a:t>4.9%</a:t>
                      </a:r>
                    </a:p>
                  </a:txBody>
                  <a:tcPr/>
                </a:tc>
                <a:tc>
                  <a:txBody>
                    <a:bodyPr/>
                    <a:lstStyle/>
                    <a:p>
                      <a:pPr algn="ctr"/>
                      <a:r>
                        <a:rPr lang="en-US" sz="2000" b="1" dirty="0">
                          <a:solidFill>
                            <a:srgbClr val="2E2E96"/>
                          </a:solidFill>
                        </a:rPr>
                        <a:t>-11.7%</a:t>
                      </a:r>
                    </a:p>
                  </a:txBody>
                  <a:tcPr/>
                </a:tc>
                <a:extLst>
                  <a:ext uri="{0D108BD9-81ED-4DB2-BD59-A6C34878D82A}">
                    <a16:rowId xmlns:a16="http://schemas.microsoft.com/office/drawing/2014/main" val="357641393"/>
                  </a:ext>
                </a:extLst>
              </a:tr>
              <a:tr h="396358">
                <a:tc>
                  <a:txBody>
                    <a:bodyPr/>
                    <a:lstStyle/>
                    <a:p>
                      <a:pPr algn="ctr"/>
                      <a:r>
                        <a:rPr lang="en-US" sz="2000" b="1" dirty="0">
                          <a:solidFill>
                            <a:srgbClr val="2E2E96"/>
                          </a:solidFill>
                        </a:rPr>
                        <a:t>246</a:t>
                      </a:r>
                    </a:p>
                  </a:txBody>
                  <a:tcPr/>
                </a:tc>
                <a:tc>
                  <a:txBody>
                    <a:bodyPr/>
                    <a:lstStyle/>
                    <a:p>
                      <a:pPr algn="ctr"/>
                      <a:r>
                        <a:rPr lang="en-US" sz="2000" b="1" dirty="0">
                          <a:solidFill>
                            <a:srgbClr val="2E2E96"/>
                          </a:solidFill>
                        </a:rPr>
                        <a:t>90%</a:t>
                      </a:r>
                    </a:p>
                  </a:txBody>
                  <a:tcPr/>
                </a:tc>
                <a:tc>
                  <a:txBody>
                    <a:bodyPr/>
                    <a:lstStyle/>
                    <a:p>
                      <a:pPr algn="ctr"/>
                      <a:r>
                        <a:rPr lang="en-US" sz="2000" b="1" dirty="0">
                          <a:solidFill>
                            <a:srgbClr val="2E2E96"/>
                          </a:solidFill>
                        </a:rPr>
                        <a:t>4.9%</a:t>
                      </a:r>
                    </a:p>
                  </a:txBody>
                  <a:tcPr/>
                </a:tc>
                <a:tc>
                  <a:txBody>
                    <a:bodyPr/>
                    <a:lstStyle/>
                    <a:p>
                      <a:pPr algn="ctr"/>
                      <a:r>
                        <a:rPr lang="en-US" sz="2000" b="1" dirty="0">
                          <a:solidFill>
                            <a:srgbClr val="2E2E96"/>
                          </a:solidFill>
                        </a:rPr>
                        <a:t>-10.2%</a:t>
                      </a:r>
                    </a:p>
                  </a:txBody>
                  <a:tcPr/>
                </a:tc>
                <a:extLst>
                  <a:ext uri="{0D108BD9-81ED-4DB2-BD59-A6C34878D82A}">
                    <a16:rowId xmlns:a16="http://schemas.microsoft.com/office/drawing/2014/main" val="1930370372"/>
                  </a:ext>
                </a:extLst>
              </a:tr>
              <a:tr h="396358">
                <a:tc gridSpan="4">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66">
                              <a:lumMod val="60000"/>
                              <a:lumOff val="40000"/>
                            </a:srgbClr>
                          </a:solidFill>
                          <a:effectLst/>
                          <a:uLnTx/>
                          <a:uFillTx/>
                          <a:latin typeface="+mn-lt"/>
                          <a:ea typeface="+mn-ea"/>
                          <a:cs typeface="+mn-cs"/>
                        </a:rPr>
                        <a:t>Effect size =0.83</a:t>
                      </a:r>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7567692"/>
                  </a:ext>
                </a:extLst>
              </a:tr>
              <a:tr h="396358">
                <a:tc>
                  <a:txBody>
                    <a:bodyPr/>
                    <a:lstStyle/>
                    <a:p>
                      <a:pPr algn="ctr"/>
                      <a:r>
                        <a:rPr lang="en-US" sz="2000" b="1" dirty="0">
                          <a:solidFill>
                            <a:srgbClr val="2E2E96"/>
                          </a:solidFill>
                        </a:rPr>
                        <a:t>48</a:t>
                      </a:r>
                    </a:p>
                  </a:txBody>
                  <a:tcPr/>
                </a:tc>
                <a:tc>
                  <a:txBody>
                    <a:bodyPr/>
                    <a:lstStyle/>
                    <a:p>
                      <a:pPr algn="ctr"/>
                      <a:r>
                        <a:rPr lang="en-US" sz="2000" b="1" dirty="0">
                          <a:solidFill>
                            <a:srgbClr val="2E2E96"/>
                          </a:solidFill>
                        </a:rPr>
                        <a:t>80%</a:t>
                      </a:r>
                    </a:p>
                  </a:txBody>
                  <a:tcPr/>
                </a:tc>
                <a:tc>
                  <a:txBody>
                    <a:bodyPr/>
                    <a:lstStyle/>
                    <a:p>
                      <a:pPr algn="ctr"/>
                      <a:r>
                        <a:rPr lang="en-US" sz="2000" b="1" dirty="0">
                          <a:solidFill>
                            <a:srgbClr val="2E2E96"/>
                          </a:solidFill>
                        </a:rPr>
                        <a:t>4.3%</a:t>
                      </a:r>
                    </a:p>
                  </a:txBody>
                  <a:tcPr/>
                </a:tc>
                <a:tc>
                  <a:txBody>
                    <a:bodyPr/>
                    <a:lstStyle/>
                    <a:p>
                      <a:pPr algn="ctr"/>
                      <a:r>
                        <a:rPr lang="en-US" sz="2000" b="1" dirty="0">
                          <a:solidFill>
                            <a:srgbClr val="2E2E96"/>
                          </a:solidFill>
                        </a:rPr>
                        <a:t>-10.1%</a:t>
                      </a:r>
                    </a:p>
                  </a:txBody>
                  <a:tcPr/>
                </a:tc>
                <a:extLst>
                  <a:ext uri="{0D108BD9-81ED-4DB2-BD59-A6C34878D82A}">
                    <a16:rowId xmlns:a16="http://schemas.microsoft.com/office/drawing/2014/main" val="952060214"/>
                  </a:ext>
                </a:extLst>
              </a:tr>
              <a:tr h="396358">
                <a:tc>
                  <a:txBody>
                    <a:bodyPr/>
                    <a:lstStyle/>
                    <a:p>
                      <a:pPr algn="ctr"/>
                      <a:r>
                        <a:rPr lang="en-US" sz="2000" b="1" dirty="0">
                          <a:solidFill>
                            <a:srgbClr val="2E2E96"/>
                          </a:solidFill>
                        </a:rPr>
                        <a:t>54</a:t>
                      </a:r>
                    </a:p>
                  </a:txBody>
                  <a:tcPr/>
                </a:tc>
                <a:tc>
                  <a:txBody>
                    <a:bodyPr/>
                    <a:lstStyle/>
                    <a:p>
                      <a:pPr algn="ctr"/>
                      <a:r>
                        <a:rPr lang="en-US" sz="2000" b="1" dirty="0">
                          <a:solidFill>
                            <a:srgbClr val="2E2E96"/>
                          </a:solidFill>
                        </a:rPr>
                        <a:t>85%</a:t>
                      </a:r>
                    </a:p>
                  </a:txBody>
                  <a:tcPr/>
                </a:tc>
                <a:tc>
                  <a:txBody>
                    <a:bodyPr/>
                    <a:lstStyle/>
                    <a:p>
                      <a:pPr algn="ctr"/>
                      <a:r>
                        <a:rPr lang="en-US" sz="2000" b="1" dirty="0">
                          <a:solidFill>
                            <a:srgbClr val="2E2E96"/>
                          </a:solidFill>
                        </a:rPr>
                        <a:t>4.9%</a:t>
                      </a:r>
                    </a:p>
                  </a:txBody>
                  <a:tcPr/>
                </a:tc>
                <a:tc>
                  <a:txBody>
                    <a:bodyPr/>
                    <a:lstStyle/>
                    <a:p>
                      <a:pPr algn="ctr"/>
                      <a:r>
                        <a:rPr lang="en-US" sz="2000" b="1" dirty="0">
                          <a:solidFill>
                            <a:srgbClr val="2E2E96"/>
                          </a:solidFill>
                        </a:rPr>
                        <a:t>-11.2%</a:t>
                      </a:r>
                    </a:p>
                  </a:txBody>
                  <a:tcPr/>
                </a:tc>
                <a:extLst>
                  <a:ext uri="{0D108BD9-81ED-4DB2-BD59-A6C34878D82A}">
                    <a16:rowId xmlns:a16="http://schemas.microsoft.com/office/drawing/2014/main" val="2703354902"/>
                  </a:ext>
                </a:extLst>
              </a:tr>
              <a:tr h="396358">
                <a:tc>
                  <a:txBody>
                    <a:bodyPr/>
                    <a:lstStyle/>
                    <a:p>
                      <a:pPr algn="ctr"/>
                      <a:r>
                        <a:rPr lang="en-US" sz="2000" b="1" dirty="0">
                          <a:solidFill>
                            <a:srgbClr val="2E2E96"/>
                          </a:solidFill>
                        </a:rPr>
                        <a:t>64</a:t>
                      </a:r>
                    </a:p>
                  </a:txBody>
                  <a:tcPr/>
                </a:tc>
                <a:tc>
                  <a:txBody>
                    <a:bodyPr/>
                    <a:lstStyle/>
                    <a:p>
                      <a:pPr algn="ctr"/>
                      <a:r>
                        <a:rPr lang="en-US" sz="2000" b="1" dirty="0">
                          <a:solidFill>
                            <a:srgbClr val="2E2E96"/>
                          </a:solidFill>
                        </a:rPr>
                        <a:t>90%</a:t>
                      </a:r>
                    </a:p>
                  </a:txBody>
                  <a:tcPr/>
                </a:tc>
                <a:tc>
                  <a:txBody>
                    <a:bodyPr/>
                    <a:lstStyle/>
                    <a:p>
                      <a:pPr algn="ctr"/>
                      <a:r>
                        <a:rPr lang="en-US" sz="2000" b="1" dirty="0">
                          <a:solidFill>
                            <a:srgbClr val="2E2E96"/>
                          </a:solidFill>
                        </a:rPr>
                        <a:t>4.5%</a:t>
                      </a:r>
                    </a:p>
                  </a:txBody>
                  <a:tcPr/>
                </a:tc>
                <a:tc>
                  <a:txBody>
                    <a:bodyPr/>
                    <a:lstStyle/>
                    <a:p>
                      <a:pPr algn="ctr"/>
                      <a:r>
                        <a:rPr lang="en-US" sz="2000" b="1" dirty="0">
                          <a:solidFill>
                            <a:srgbClr val="2E2E96"/>
                          </a:solidFill>
                        </a:rPr>
                        <a:t>-10.9%</a:t>
                      </a:r>
                    </a:p>
                  </a:txBody>
                  <a:tcPr/>
                </a:tc>
                <a:extLst>
                  <a:ext uri="{0D108BD9-81ED-4DB2-BD59-A6C34878D82A}">
                    <a16:rowId xmlns:a16="http://schemas.microsoft.com/office/drawing/2014/main" val="2914765153"/>
                  </a:ext>
                </a:extLst>
              </a:tr>
            </a:tbl>
          </a:graphicData>
        </a:graphic>
      </p:graphicFrame>
    </p:spTree>
    <p:extLst>
      <p:ext uri="{BB962C8B-B14F-4D97-AF65-F5344CB8AC3E}">
        <p14:creationId xmlns:p14="http://schemas.microsoft.com/office/powerpoint/2010/main" val="31695604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16</a:t>
            </a:fld>
            <a:endParaRPr lang="en-US" dirty="0"/>
          </a:p>
        </p:txBody>
      </p:sp>
      <p:sp>
        <p:nvSpPr>
          <p:cNvPr id="2" name="Title 1"/>
          <p:cNvSpPr>
            <a:spLocks noGrp="1"/>
          </p:cNvSpPr>
          <p:nvPr>
            <p:ph type="title"/>
          </p:nvPr>
        </p:nvSpPr>
        <p:spPr>
          <a:xfrm>
            <a:off x="184150" y="304800"/>
            <a:ext cx="8801100" cy="800100"/>
          </a:xfrm>
        </p:spPr>
        <p:txBody>
          <a:bodyPr/>
          <a:lstStyle/>
          <a:p>
            <a:r>
              <a:rPr lang="en-US" sz="4000" dirty="0"/>
              <a:t>Results</a:t>
            </a:r>
            <a:br>
              <a:rPr lang="en-US" sz="4000" dirty="0"/>
            </a:br>
            <a:r>
              <a:rPr lang="en-US" sz="2800" dirty="0"/>
              <a:t>Crossover from </a:t>
            </a:r>
            <a:r>
              <a:rPr lang="en-US" sz="2800" dirty="0">
                <a:solidFill>
                  <a:srgbClr val="FF66FF"/>
                </a:solidFill>
              </a:rPr>
              <a:t>control</a:t>
            </a:r>
            <a:r>
              <a:rPr lang="en-US" sz="2800" dirty="0"/>
              <a:t> arm to </a:t>
            </a:r>
            <a:r>
              <a:rPr lang="en-US" sz="2800" dirty="0">
                <a:solidFill>
                  <a:srgbClr val="FF66FF"/>
                </a:solidFill>
              </a:rPr>
              <a:t>experimental</a:t>
            </a:r>
            <a:r>
              <a:rPr lang="en-US" sz="2800" dirty="0">
                <a:solidFill>
                  <a:srgbClr val="C5FF0B"/>
                </a:solidFill>
              </a:rPr>
              <a:t> </a:t>
            </a:r>
            <a:r>
              <a:rPr lang="en-US" sz="2800" dirty="0"/>
              <a:t>arm</a:t>
            </a:r>
          </a:p>
        </p:txBody>
      </p:sp>
      <p:sp>
        <p:nvSpPr>
          <p:cNvPr id="3" name="Rectangle 2"/>
          <p:cNvSpPr/>
          <p:nvPr/>
        </p:nvSpPr>
        <p:spPr>
          <a:xfrm>
            <a:off x="762000" y="1371600"/>
            <a:ext cx="7931150" cy="421654"/>
          </a:xfrm>
          <a:prstGeom prst="rect">
            <a:avLst/>
          </a:prstGeom>
        </p:spPr>
        <p:txBody>
          <a:bodyPr wrap="square">
            <a:spAutoFit/>
          </a:bodyPr>
          <a:lstStyle/>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7" name="Chart 6"/>
          <p:cNvGraphicFramePr/>
          <p:nvPr>
            <p:extLst>
              <p:ext uri="{D42A27DB-BD31-4B8C-83A1-F6EECF244321}">
                <p14:modId xmlns:p14="http://schemas.microsoft.com/office/powerpoint/2010/main" val="3640855555"/>
              </p:ext>
            </p:extLst>
          </p:nvPr>
        </p:nvGraphicFramePr>
        <p:xfrm>
          <a:off x="993774" y="2133600"/>
          <a:ext cx="7083426" cy="44450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562600" y="1371600"/>
            <a:ext cx="3101975" cy="1200329"/>
          </a:xfrm>
          <a:prstGeom prst="rect">
            <a:avLst/>
          </a:prstGeom>
          <a:noFill/>
        </p:spPr>
        <p:txBody>
          <a:bodyPr wrap="square" rtlCol="0">
            <a:spAutoFit/>
          </a:bodyPr>
          <a:lstStyle/>
          <a:p>
            <a:r>
              <a:rPr lang="en-US" b="1" dirty="0"/>
              <a:t>ITT percent bias = -5.6%</a:t>
            </a:r>
          </a:p>
          <a:p>
            <a:r>
              <a:rPr lang="en-US" b="1" dirty="0"/>
              <a:t>PP percent bias = 0.4%</a:t>
            </a:r>
          </a:p>
          <a:p>
            <a:r>
              <a:rPr lang="en-US" b="1" dirty="0"/>
              <a:t>AT percent bias = 1.4%</a:t>
            </a:r>
          </a:p>
          <a:p>
            <a:endParaRPr lang="en-US" dirty="0"/>
          </a:p>
        </p:txBody>
      </p:sp>
      <p:sp>
        <p:nvSpPr>
          <p:cNvPr id="9" name="TextBox 8"/>
          <p:cNvSpPr txBox="1"/>
          <p:nvPr/>
        </p:nvSpPr>
        <p:spPr>
          <a:xfrm>
            <a:off x="609600" y="1344212"/>
            <a:ext cx="3429000" cy="707886"/>
          </a:xfrm>
          <a:prstGeom prst="rect">
            <a:avLst/>
          </a:prstGeom>
          <a:noFill/>
        </p:spPr>
        <p:txBody>
          <a:bodyPr wrap="square" rtlCol="0">
            <a:spAutoFit/>
          </a:bodyPr>
          <a:lstStyle/>
          <a:p>
            <a:r>
              <a:rPr lang="en-US" sz="2000" b="1" dirty="0">
                <a:solidFill>
                  <a:srgbClr val="C5FF0B"/>
                </a:solidFill>
              </a:rPr>
              <a:t>Type I error rate for effect size = 0.42; N = 210</a:t>
            </a:r>
          </a:p>
        </p:txBody>
      </p:sp>
    </p:spTree>
    <p:extLst>
      <p:ext uri="{BB962C8B-B14F-4D97-AF65-F5344CB8AC3E}">
        <p14:creationId xmlns:p14="http://schemas.microsoft.com/office/powerpoint/2010/main" val="314450953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graphicEl>
                                              <a:chart seriesIdx="0" categoryIdx="0" bldStep="ptInCategory"/>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graphicEl>
                                              <a:chart seriesIdx="1" categoryIdx="0" bldStep="ptInCategory"/>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graphicEl>
                                              <a:chart seriesIdx="2" categoryIdx="0" bldStep="ptInCategory"/>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graphicEl>
                                              <a:chart seriesIdx="3" categoryIdx="0" bldStep="ptInCategory"/>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Chart bld="categoryEl"/>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17</a:t>
            </a:fld>
            <a:endParaRPr lang="en-US" dirty="0"/>
          </a:p>
        </p:txBody>
      </p:sp>
      <p:sp>
        <p:nvSpPr>
          <p:cNvPr id="2" name="Title 1"/>
          <p:cNvSpPr>
            <a:spLocks noGrp="1"/>
          </p:cNvSpPr>
          <p:nvPr>
            <p:ph type="title"/>
          </p:nvPr>
        </p:nvSpPr>
        <p:spPr>
          <a:xfrm>
            <a:off x="184150" y="304800"/>
            <a:ext cx="8801100" cy="800100"/>
          </a:xfrm>
        </p:spPr>
        <p:txBody>
          <a:bodyPr/>
          <a:lstStyle/>
          <a:p>
            <a:r>
              <a:rPr lang="en-US" sz="4000" dirty="0"/>
              <a:t>Results</a:t>
            </a:r>
            <a:br>
              <a:rPr lang="en-US" sz="4000" dirty="0"/>
            </a:br>
            <a:r>
              <a:rPr lang="en-US" sz="2800" dirty="0"/>
              <a:t>Crossover from </a:t>
            </a:r>
            <a:r>
              <a:rPr lang="en-US" sz="2800" dirty="0">
                <a:solidFill>
                  <a:srgbClr val="FF66FF"/>
                </a:solidFill>
              </a:rPr>
              <a:t>control</a:t>
            </a:r>
            <a:r>
              <a:rPr lang="en-US" sz="2800" dirty="0"/>
              <a:t> arm to </a:t>
            </a:r>
            <a:r>
              <a:rPr lang="en-US" sz="2800" dirty="0">
                <a:solidFill>
                  <a:srgbClr val="FF66FF"/>
                </a:solidFill>
              </a:rPr>
              <a:t>experimental</a:t>
            </a:r>
            <a:r>
              <a:rPr lang="en-US" sz="2800" dirty="0">
                <a:solidFill>
                  <a:srgbClr val="C5FF0B"/>
                </a:solidFill>
              </a:rPr>
              <a:t> </a:t>
            </a:r>
            <a:r>
              <a:rPr lang="en-US" sz="2800" dirty="0"/>
              <a:t>arm</a:t>
            </a:r>
          </a:p>
        </p:txBody>
      </p:sp>
      <p:sp>
        <p:nvSpPr>
          <p:cNvPr id="3" name="Rectangle 2"/>
          <p:cNvSpPr/>
          <p:nvPr/>
        </p:nvSpPr>
        <p:spPr>
          <a:xfrm>
            <a:off x="762000" y="1371600"/>
            <a:ext cx="7931150" cy="421654"/>
          </a:xfrm>
          <a:prstGeom prst="rect">
            <a:avLst/>
          </a:prstGeom>
        </p:spPr>
        <p:txBody>
          <a:bodyPr wrap="square">
            <a:spAutoFit/>
          </a:bodyPr>
          <a:lstStyle/>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7" name="Chart 6"/>
          <p:cNvGraphicFramePr/>
          <p:nvPr>
            <p:extLst>
              <p:ext uri="{D42A27DB-BD31-4B8C-83A1-F6EECF244321}">
                <p14:modId xmlns:p14="http://schemas.microsoft.com/office/powerpoint/2010/main" val="980844268"/>
              </p:ext>
            </p:extLst>
          </p:nvPr>
        </p:nvGraphicFramePr>
        <p:xfrm>
          <a:off x="993774" y="2133600"/>
          <a:ext cx="7083426" cy="44450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715000" y="1371600"/>
            <a:ext cx="2949575" cy="1200329"/>
          </a:xfrm>
          <a:prstGeom prst="rect">
            <a:avLst/>
          </a:prstGeom>
          <a:noFill/>
        </p:spPr>
        <p:txBody>
          <a:bodyPr wrap="square" rtlCol="0">
            <a:spAutoFit/>
          </a:bodyPr>
          <a:lstStyle/>
          <a:p>
            <a:r>
              <a:rPr lang="en-US" b="1" dirty="0"/>
              <a:t>ITT percent bias = -11.4%</a:t>
            </a:r>
          </a:p>
          <a:p>
            <a:r>
              <a:rPr lang="en-US" b="1" dirty="0"/>
              <a:t>PP percent bias = 0.6%</a:t>
            </a:r>
          </a:p>
          <a:p>
            <a:r>
              <a:rPr lang="en-US" b="1" dirty="0"/>
              <a:t>AT percent bias = 2.3%</a:t>
            </a:r>
          </a:p>
          <a:p>
            <a:endParaRPr lang="en-US" dirty="0"/>
          </a:p>
        </p:txBody>
      </p:sp>
      <p:sp>
        <p:nvSpPr>
          <p:cNvPr id="9" name="TextBox 8"/>
          <p:cNvSpPr txBox="1"/>
          <p:nvPr/>
        </p:nvSpPr>
        <p:spPr>
          <a:xfrm>
            <a:off x="609600" y="1344212"/>
            <a:ext cx="3429000" cy="707886"/>
          </a:xfrm>
          <a:prstGeom prst="rect">
            <a:avLst/>
          </a:prstGeom>
          <a:noFill/>
        </p:spPr>
        <p:txBody>
          <a:bodyPr wrap="square" rtlCol="0">
            <a:spAutoFit/>
          </a:bodyPr>
          <a:lstStyle/>
          <a:p>
            <a:r>
              <a:rPr lang="en-US" sz="2000" b="1" dirty="0">
                <a:solidFill>
                  <a:srgbClr val="C5FF0B"/>
                </a:solidFill>
              </a:rPr>
              <a:t>Type I error rate for effect size = 0.42; N = 210</a:t>
            </a:r>
          </a:p>
        </p:txBody>
      </p:sp>
      <p:sp>
        <p:nvSpPr>
          <p:cNvPr id="10" name="Oval 9">
            <a:extLst>
              <a:ext uri="{FF2B5EF4-FFF2-40B4-BE49-F238E27FC236}">
                <a16:creationId xmlns:a16="http://schemas.microsoft.com/office/drawing/2014/main" id="{1914B63D-D186-4E4F-AF34-5870172BD12E}"/>
              </a:ext>
            </a:extLst>
          </p:cNvPr>
          <p:cNvSpPr/>
          <p:nvPr/>
        </p:nvSpPr>
        <p:spPr bwMode="auto">
          <a:xfrm>
            <a:off x="3910134" y="2401756"/>
            <a:ext cx="896815" cy="417644"/>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8127470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2BA6C54A-F2BB-4286-A6CB-5A473857E35E}" type="slidenum">
              <a:rPr lang="en-US" smtClean="0"/>
              <a:pPr>
                <a:defRPr/>
              </a:pPr>
              <a:t>18</a:t>
            </a:fld>
            <a:endParaRPr lang="en-US" dirty="0"/>
          </a:p>
        </p:txBody>
      </p:sp>
      <p:sp>
        <p:nvSpPr>
          <p:cNvPr id="4" name="Title 3"/>
          <p:cNvSpPr>
            <a:spLocks noGrp="1"/>
          </p:cNvSpPr>
          <p:nvPr>
            <p:ph type="title"/>
          </p:nvPr>
        </p:nvSpPr>
        <p:spPr/>
        <p:txBody>
          <a:bodyPr/>
          <a:lstStyle/>
          <a:p>
            <a:r>
              <a:rPr lang="en-US" sz="4000" dirty="0"/>
              <a:t>Limitations</a:t>
            </a:r>
          </a:p>
        </p:txBody>
      </p:sp>
      <p:sp>
        <p:nvSpPr>
          <p:cNvPr id="7" name="Content Placeholder 4"/>
          <p:cNvSpPr txBox="1">
            <a:spLocks/>
          </p:cNvSpPr>
          <p:nvPr/>
        </p:nvSpPr>
        <p:spPr bwMode="auto">
          <a:xfrm>
            <a:off x="342900" y="1143000"/>
            <a:ext cx="8458200" cy="4097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lvl1pPr marL="257175" indent="-257175" algn="l" rtl="0" eaLnBrk="0" fontAlgn="base" hangingPunct="0">
              <a:spcBef>
                <a:spcPct val="20000"/>
              </a:spcBef>
              <a:spcAft>
                <a:spcPct val="0"/>
              </a:spcAft>
              <a:buClr>
                <a:srgbClr val="FFFF00"/>
              </a:buClr>
              <a:buFont typeface="Wingdings" charset="2"/>
              <a:buChar char="Ø"/>
              <a:defRPr sz="2100" b="1">
                <a:solidFill>
                  <a:srgbClr val="FFFFFF"/>
                </a:solidFill>
                <a:latin typeface="+mn-lt"/>
                <a:ea typeface="+mn-ea"/>
                <a:cs typeface="+mn-cs"/>
              </a:defRPr>
            </a:lvl1pPr>
            <a:lvl2pPr marL="557213" indent="-214313" algn="l" rtl="0" eaLnBrk="0" fontAlgn="base" hangingPunct="0">
              <a:spcBef>
                <a:spcPct val="20000"/>
              </a:spcBef>
              <a:spcAft>
                <a:spcPct val="0"/>
              </a:spcAft>
              <a:buClr>
                <a:srgbClr val="FFFF00"/>
              </a:buClr>
              <a:buChar char="•"/>
              <a:defRPr sz="1800" b="1">
                <a:solidFill>
                  <a:srgbClr val="FFFFFF"/>
                </a:solidFill>
                <a:latin typeface="+mn-lt"/>
              </a:defRPr>
            </a:lvl2pPr>
            <a:lvl3pPr marL="857250" indent="-171450" algn="l" rtl="0" eaLnBrk="0" fontAlgn="base" hangingPunct="0">
              <a:spcBef>
                <a:spcPct val="20000"/>
              </a:spcBef>
              <a:spcAft>
                <a:spcPct val="0"/>
              </a:spcAft>
              <a:buClr>
                <a:srgbClr val="FFFF00"/>
              </a:buClr>
              <a:buChar char="o"/>
              <a:defRPr sz="1800" b="1">
                <a:solidFill>
                  <a:srgbClr val="FFFFFF"/>
                </a:solidFill>
                <a:latin typeface="+mn-lt"/>
              </a:defRPr>
            </a:lvl3pPr>
            <a:lvl4pPr marL="1200150" indent="-171450" algn="l" rtl="0" eaLnBrk="0" fontAlgn="base" hangingPunct="0">
              <a:spcBef>
                <a:spcPct val="20000"/>
              </a:spcBef>
              <a:spcAft>
                <a:spcPct val="0"/>
              </a:spcAft>
              <a:buClr>
                <a:srgbClr val="FFFF00"/>
              </a:buClr>
              <a:buFont typeface="Wingdings" charset="2"/>
              <a:buChar char="§"/>
              <a:defRPr sz="1800" b="1">
                <a:solidFill>
                  <a:srgbClr val="FFFFFF"/>
                </a:solidFill>
                <a:latin typeface="+mn-lt"/>
              </a:defRPr>
            </a:lvl4pPr>
            <a:lvl5pPr marL="1543050" indent="-171450" algn="l" rtl="0" eaLnBrk="0" fontAlgn="base" hangingPunct="0">
              <a:spcBef>
                <a:spcPct val="20000"/>
              </a:spcBef>
              <a:spcAft>
                <a:spcPct val="0"/>
              </a:spcAft>
              <a:buClr>
                <a:srgbClr val="FFFF00"/>
              </a:buClr>
              <a:buFont typeface="Wingdings" charset="2"/>
              <a:buChar char="v"/>
              <a:defRPr sz="1800" b="1">
                <a:solidFill>
                  <a:srgbClr val="FFFFFF"/>
                </a:solidFill>
                <a:latin typeface="+mn-lt"/>
              </a:defRPr>
            </a:lvl5pPr>
            <a:lvl6pPr marL="1885950" indent="-171450" algn="l" rtl="0" eaLnBrk="0" fontAlgn="base" hangingPunct="0">
              <a:spcBef>
                <a:spcPct val="20000"/>
              </a:spcBef>
              <a:spcAft>
                <a:spcPct val="0"/>
              </a:spcAft>
              <a:buClr>
                <a:srgbClr val="FFFFFF"/>
              </a:buClr>
              <a:buFont typeface="Wingdings" pitchFamily="2" charset="2"/>
              <a:buChar char="v"/>
              <a:defRPr sz="1500" b="1">
                <a:solidFill>
                  <a:srgbClr val="FFFFFF"/>
                </a:solidFill>
                <a:latin typeface="+mn-lt"/>
              </a:defRPr>
            </a:lvl6pPr>
            <a:lvl7pPr marL="2228850" indent="-171450" algn="l" rtl="0" eaLnBrk="0" fontAlgn="base" hangingPunct="0">
              <a:spcBef>
                <a:spcPct val="20000"/>
              </a:spcBef>
              <a:spcAft>
                <a:spcPct val="0"/>
              </a:spcAft>
              <a:buClr>
                <a:srgbClr val="FFFFFF"/>
              </a:buClr>
              <a:buFont typeface="Wingdings" pitchFamily="2" charset="2"/>
              <a:buChar char="v"/>
              <a:defRPr sz="1500" b="1">
                <a:solidFill>
                  <a:srgbClr val="FFFFFF"/>
                </a:solidFill>
                <a:latin typeface="+mn-lt"/>
              </a:defRPr>
            </a:lvl7pPr>
            <a:lvl8pPr marL="2571750" indent="-171450" algn="l" rtl="0" eaLnBrk="0" fontAlgn="base" hangingPunct="0">
              <a:spcBef>
                <a:spcPct val="20000"/>
              </a:spcBef>
              <a:spcAft>
                <a:spcPct val="0"/>
              </a:spcAft>
              <a:buClr>
                <a:srgbClr val="FFFFFF"/>
              </a:buClr>
              <a:buFont typeface="Wingdings" pitchFamily="2" charset="2"/>
              <a:buChar char="v"/>
              <a:defRPr sz="1500" b="1">
                <a:solidFill>
                  <a:srgbClr val="FFFFFF"/>
                </a:solidFill>
                <a:latin typeface="+mn-lt"/>
              </a:defRPr>
            </a:lvl8pPr>
            <a:lvl9pPr marL="2914650" indent="-171450" algn="l" rtl="0" eaLnBrk="0" fontAlgn="base" hangingPunct="0">
              <a:spcBef>
                <a:spcPct val="20000"/>
              </a:spcBef>
              <a:spcAft>
                <a:spcPct val="0"/>
              </a:spcAft>
              <a:buClr>
                <a:srgbClr val="FFFFFF"/>
              </a:buClr>
              <a:buFont typeface="Wingdings" pitchFamily="2" charset="2"/>
              <a:buChar char="v"/>
              <a:defRPr sz="1500" b="1">
                <a:solidFill>
                  <a:srgbClr val="FFFFFF"/>
                </a:solidFill>
                <a:latin typeface="+mn-lt"/>
              </a:defRPr>
            </a:lvl9pPr>
          </a:lstStyle>
          <a:p>
            <a:r>
              <a:rPr lang="en-US" sz="2800" kern="0" dirty="0"/>
              <a:t>We did not look at crossover in both directions within the same trial.</a:t>
            </a:r>
          </a:p>
          <a:p>
            <a:endParaRPr lang="en-US" sz="2800" kern="0" dirty="0"/>
          </a:p>
          <a:p>
            <a:r>
              <a:rPr lang="en-US" sz="2800" kern="0" dirty="0"/>
              <a:t>We only explored random crossovers. It is difficult to prove crossover is random in the real world.</a:t>
            </a:r>
          </a:p>
          <a:p>
            <a:endParaRPr lang="en-US" sz="2800" kern="0" dirty="0"/>
          </a:p>
          <a:p>
            <a:r>
              <a:rPr lang="en-US" sz="2800" kern="0" dirty="0"/>
              <a:t>We did not investigate the effect of non-random crossover.</a:t>
            </a:r>
          </a:p>
          <a:p>
            <a:endParaRPr lang="en-US" sz="2400" kern="0" dirty="0"/>
          </a:p>
        </p:txBody>
      </p:sp>
    </p:spTree>
    <p:extLst>
      <p:ext uri="{BB962C8B-B14F-4D97-AF65-F5344CB8AC3E}">
        <p14:creationId xmlns:p14="http://schemas.microsoft.com/office/powerpoint/2010/main" val="3123359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2BA6C54A-F2BB-4286-A6CB-5A473857E35E}" type="slidenum">
              <a:rPr lang="en-US" smtClean="0"/>
              <a:pPr>
                <a:defRPr/>
              </a:pPr>
              <a:t>19</a:t>
            </a:fld>
            <a:endParaRPr lang="en-US" dirty="0"/>
          </a:p>
        </p:txBody>
      </p:sp>
      <p:sp>
        <p:nvSpPr>
          <p:cNvPr id="5" name="Content Placeholder 4"/>
          <p:cNvSpPr>
            <a:spLocks noGrp="1"/>
          </p:cNvSpPr>
          <p:nvPr>
            <p:ph idx="1"/>
          </p:nvPr>
        </p:nvSpPr>
        <p:spPr>
          <a:xfrm>
            <a:off x="146050" y="1142999"/>
            <a:ext cx="8839200" cy="5089525"/>
          </a:xfrm>
        </p:spPr>
        <p:txBody>
          <a:bodyPr/>
          <a:lstStyle/>
          <a:p>
            <a:r>
              <a:rPr lang="en-US" sz="2800" dirty="0"/>
              <a:t>Selecting an analysis population in non-inferiority trials is an issue that is still debated. </a:t>
            </a:r>
          </a:p>
          <a:p>
            <a:endParaRPr lang="en-US" sz="2800" dirty="0"/>
          </a:p>
          <a:p>
            <a:r>
              <a:rPr lang="en-US" sz="2800" dirty="0"/>
              <a:t>This preliminary analysis suggests that the ITT approach had the highest type I error rate and average percent bias in all scenarios of random crossover.</a:t>
            </a:r>
          </a:p>
          <a:p>
            <a:pPr marL="0" indent="0">
              <a:buNone/>
            </a:pPr>
            <a:endParaRPr lang="en-US" sz="2800" dirty="0"/>
          </a:p>
          <a:p>
            <a:r>
              <a:rPr lang="en-US" sz="2800" dirty="0"/>
              <a:t>Further analysis is needed to explore the effect of non-random crossovers.</a:t>
            </a:r>
          </a:p>
        </p:txBody>
      </p:sp>
      <p:sp>
        <p:nvSpPr>
          <p:cNvPr id="4" name="Title 3"/>
          <p:cNvSpPr>
            <a:spLocks noGrp="1"/>
          </p:cNvSpPr>
          <p:nvPr>
            <p:ph type="title"/>
          </p:nvPr>
        </p:nvSpPr>
        <p:spPr/>
        <p:txBody>
          <a:bodyPr/>
          <a:lstStyle/>
          <a:p>
            <a:r>
              <a:rPr lang="en-US" sz="4000" dirty="0"/>
              <a:t>Conclusions</a:t>
            </a:r>
          </a:p>
        </p:txBody>
      </p:sp>
    </p:spTree>
    <p:extLst>
      <p:ext uri="{BB962C8B-B14F-4D97-AF65-F5344CB8AC3E}">
        <p14:creationId xmlns:p14="http://schemas.microsoft.com/office/powerpoint/2010/main" val="35815285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2</a:t>
            </a:fld>
            <a:endParaRPr lang="en-US" dirty="0"/>
          </a:p>
        </p:txBody>
      </p:sp>
      <p:sp>
        <p:nvSpPr>
          <p:cNvPr id="2" name="Title 1"/>
          <p:cNvSpPr>
            <a:spLocks noGrp="1"/>
          </p:cNvSpPr>
          <p:nvPr>
            <p:ph type="title"/>
          </p:nvPr>
        </p:nvSpPr>
        <p:spPr>
          <a:xfrm>
            <a:off x="184150" y="152400"/>
            <a:ext cx="8801100" cy="800100"/>
          </a:xfrm>
        </p:spPr>
        <p:txBody>
          <a:bodyPr/>
          <a:lstStyle/>
          <a:p>
            <a:r>
              <a:rPr lang="en-US" sz="4000" dirty="0"/>
              <a:t>Overview of Clinical Trial Designs</a:t>
            </a:r>
          </a:p>
        </p:txBody>
      </p:sp>
      <p:sp>
        <p:nvSpPr>
          <p:cNvPr id="3" name="Rectangle 2"/>
          <p:cNvSpPr/>
          <p:nvPr/>
        </p:nvSpPr>
        <p:spPr>
          <a:xfrm>
            <a:off x="152400" y="1165765"/>
            <a:ext cx="8832849" cy="6151620"/>
          </a:xfrm>
          <a:prstGeom prst="rect">
            <a:avLst/>
          </a:prstGeom>
        </p:spPr>
        <p:txBody>
          <a:bodyPr wrap="square">
            <a:spAutoFit/>
          </a:bodyPr>
          <a:lstStyle/>
          <a:p>
            <a:pPr marL="342900" marR="0" indent="-342900">
              <a:lnSpc>
                <a:spcPct val="107000"/>
              </a:lnSpc>
              <a:spcBef>
                <a:spcPts val="0"/>
              </a:spcBef>
              <a:spcAft>
                <a:spcPts val="0"/>
              </a:spcAft>
              <a:buClr>
                <a:schemeClr val="accent3"/>
              </a:buClr>
              <a:buFont typeface="Wingdings" panose="05000000000000000000" pitchFamily="2" charset="2"/>
              <a:buChar char="Ø"/>
            </a:pPr>
            <a:r>
              <a:rPr lang="en-US" sz="2800" b="1" dirty="0">
                <a:solidFill>
                  <a:srgbClr val="F8F8F8"/>
                </a:solidFill>
                <a:latin typeface="+mn-lt"/>
                <a:ea typeface="Times New Roman" panose="02020603050405020304" pitchFamily="18" charset="0"/>
                <a:cs typeface="Times New Roman" panose="02020603050405020304" pitchFamily="18" charset="0"/>
              </a:rPr>
              <a:t>Superiority trials are designed to show a </a:t>
            </a:r>
            <a:r>
              <a:rPr lang="en-US" sz="2800" b="1" dirty="0">
                <a:solidFill>
                  <a:srgbClr val="C5FF0B"/>
                </a:solidFill>
                <a:latin typeface="+mn-lt"/>
                <a:ea typeface="Times New Roman" panose="02020603050405020304" pitchFamily="18" charset="0"/>
                <a:cs typeface="Times New Roman" panose="02020603050405020304" pitchFamily="18" charset="0"/>
              </a:rPr>
              <a:t>treatment difference </a:t>
            </a:r>
            <a:r>
              <a:rPr lang="en-US" sz="2800" b="1" dirty="0">
                <a:solidFill>
                  <a:srgbClr val="F8F8F8"/>
                </a:solidFill>
                <a:latin typeface="+mn-lt"/>
                <a:ea typeface="Times New Roman" panose="02020603050405020304" pitchFamily="18" charset="0"/>
                <a:cs typeface="Times New Roman" panose="02020603050405020304" pitchFamily="18" charset="0"/>
              </a:rPr>
              <a:t>or “effect” between a test drug and a control</a:t>
            </a:r>
          </a:p>
          <a:p>
            <a:pPr marL="1714500" lvl="3" indent="-342900">
              <a:lnSpc>
                <a:spcPct val="107000"/>
              </a:lnSpc>
              <a:spcBef>
                <a:spcPts val="0"/>
              </a:spcBef>
              <a:spcAft>
                <a:spcPts val="0"/>
              </a:spcAft>
              <a:buClr>
                <a:schemeClr val="accent3"/>
              </a:buClr>
              <a:buFont typeface="Wingdings" panose="05000000000000000000" pitchFamily="2" charset="2"/>
              <a:buChar char="§"/>
            </a:pPr>
            <a:r>
              <a:rPr lang="en-US" sz="2400" b="1" dirty="0">
                <a:solidFill>
                  <a:srgbClr val="C5FF0B"/>
                </a:solidFill>
                <a:effectLst/>
                <a:latin typeface="+mn-lt"/>
                <a:ea typeface="Calibri" panose="020F0502020204030204" pitchFamily="34" charset="0"/>
                <a:cs typeface="Times New Roman" panose="02020603050405020304" pitchFamily="18" charset="0"/>
              </a:rPr>
              <a:t>Ho: µ</a:t>
            </a:r>
            <a:r>
              <a:rPr lang="en-US" sz="2400" b="1" baseline="-25000" dirty="0">
                <a:solidFill>
                  <a:srgbClr val="C5FF0B"/>
                </a:solidFill>
                <a:latin typeface="+mn-lt"/>
                <a:ea typeface="Calibri" panose="020F0502020204030204" pitchFamily="34" charset="0"/>
                <a:cs typeface="Times New Roman" panose="02020603050405020304" pitchFamily="18" charset="0"/>
              </a:rPr>
              <a:t>e</a:t>
            </a:r>
            <a:r>
              <a:rPr lang="en-US" sz="2400" b="1" baseline="-25000" dirty="0">
                <a:solidFill>
                  <a:srgbClr val="C5FF0B"/>
                </a:solidFill>
                <a:effectLst/>
                <a:latin typeface="+mn-lt"/>
                <a:ea typeface="Calibri" panose="020F0502020204030204" pitchFamily="34" charset="0"/>
                <a:cs typeface="Times New Roman" panose="02020603050405020304" pitchFamily="18" charset="0"/>
              </a:rPr>
              <a:t> </a:t>
            </a:r>
            <a:r>
              <a:rPr lang="en-US" sz="2400" b="1" dirty="0">
                <a:solidFill>
                  <a:srgbClr val="C5FF0B"/>
                </a:solidFill>
                <a:effectLst/>
                <a:latin typeface="+mn-lt"/>
                <a:ea typeface="Calibri" panose="020F0502020204030204" pitchFamily="34" charset="0"/>
                <a:cs typeface="Times New Roman" panose="02020603050405020304" pitchFamily="18" charset="0"/>
              </a:rPr>
              <a:t> </a:t>
            </a:r>
            <a:r>
              <a:rPr lang="en-US" sz="2400" b="1" dirty="0">
                <a:solidFill>
                  <a:srgbClr val="C5FF0B"/>
                </a:solidFill>
                <a:latin typeface="+mn-lt"/>
                <a:ea typeface="Calibri" panose="020F0502020204030204" pitchFamily="34" charset="0"/>
                <a:cs typeface="Times New Roman" panose="02020603050405020304" pitchFamily="18" charset="0"/>
              </a:rPr>
              <a:t>- µ</a:t>
            </a:r>
            <a:r>
              <a:rPr lang="en-US" sz="2400" b="1" baseline="-25000" dirty="0">
                <a:solidFill>
                  <a:srgbClr val="C5FF0B"/>
                </a:solidFill>
                <a:latin typeface="+mn-lt"/>
                <a:ea typeface="Calibri" panose="020F0502020204030204" pitchFamily="34" charset="0"/>
                <a:cs typeface="Times New Roman" panose="02020603050405020304" pitchFamily="18" charset="0"/>
              </a:rPr>
              <a:t>c</a:t>
            </a:r>
            <a:r>
              <a:rPr lang="en-US" sz="2400" b="1" dirty="0">
                <a:solidFill>
                  <a:srgbClr val="C5FF0B"/>
                </a:solidFill>
                <a:latin typeface="+mn-lt"/>
                <a:ea typeface="Calibri" panose="020F0502020204030204" pitchFamily="34" charset="0"/>
                <a:cs typeface="Times New Roman" panose="02020603050405020304" pitchFamily="18" charset="0"/>
              </a:rPr>
              <a:t>  = 0 </a:t>
            </a:r>
          </a:p>
          <a:p>
            <a:pPr marL="1714500" lvl="3" indent="-342900">
              <a:lnSpc>
                <a:spcPct val="107000"/>
              </a:lnSpc>
              <a:spcBef>
                <a:spcPts val="0"/>
              </a:spcBef>
              <a:spcAft>
                <a:spcPts val="0"/>
              </a:spcAft>
              <a:buClr>
                <a:srgbClr val="FFFF00"/>
              </a:buClr>
              <a:buFont typeface="Wingdings" panose="05000000000000000000" pitchFamily="2" charset="2"/>
              <a:buChar char="§"/>
            </a:pPr>
            <a:r>
              <a:rPr lang="en-US" sz="2400" b="1" dirty="0">
                <a:solidFill>
                  <a:srgbClr val="C5FF0B"/>
                </a:solidFill>
                <a:latin typeface="Arial"/>
                <a:ea typeface="Calibri" panose="020F0502020204030204" pitchFamily="34" charset="0"/>
                <a:cs typeface="Times New Roman" panose="02020603050405020304" pitchFamily="18" charset="0"/>
              </a:rPr>
              <a:t>Ha: µ</a:t>
            </a:r>
            <a:r>
              <a:rPr lang="en-US" sz="2400" b="1" baseline="-25000" dirty="0">
                <a:solidFill>
                  <a:srgbClr val="C5FF0B"/>
                </a:solidFill>
                <a:latin typeface="Arial"/>
                <a:ea typeface="Calibri" panose="020F0502020204030204" pitchFamily="34" charset="0"/>
                <a:cs typeface="Times New Roman" panose="02020603050405020304" pitchFamily="18" charset="0"/>
              </a:rPr>
              <a:t>e </a:t>
            </a:r>
            <a:r>
              <a:rPr lang="en-US" sz="2400" b="1" dirty="0">
                <a:solidFill>
                  <a:srgbClr val="C5FF0B"/>
                </a:solidFill>
                <a:latin typeface="Arial"/>
                <a:ea typeface="Calibri" panose="020F0502020204030204" pitchFamily="34" charset="0"/>
                <a:cs typeface="Times New Roman" panose="02020603050405020304" pitchFamily="18" charset="0"/>
              </a:rPr>
              <a:t> - µ</a:t>
            </a:r>
            <a:r>
              <a:rPr lang="en-US" sz="2400" b="1" baseline="-25000" dirty="0">
                <a:solidFill>
                  <a:srgbClr val="C5FF0B"/>
                </a:solidFill>
                <a:latin typeface="Arial"/>
                <a:ea typeface="Calibri" panose="020F0502020204030204" pitchFamily="34" charset="0"/>
                <a:cs typeface="Times New Roman" panose="02020603050405020304" pitchFamily="18" charset="0"/>
              </a:rPr>
              <a:t>c</a:t>
            </a:r>
            <a:r>
              <a:rPr lang="en-US" sz="2400" b="1" dirty="0">
                <a:solidFill>
                  <a:srgbClr val="C5FF0B"/>
                </a:solidFill>
                <a:latin typeface="Arial"/>
                <a:ea typeface="Calibri" panose="020F0502020204030204" pitchFamily="34" charset="0"/>
                <a:cs typeface="Times New Roman" panose="02020603050405020304" pitchFamily="18" charset="0"/>
              </a:rPr>
              <a:t>  ≠ 0 </a:t>
            </a:r>
          </a:p>
          <a:p>
            <a:pPr lvl="3">
              <a:lnSpc>
                <a:spcPct val="107000"/>
              </a:lnSpc>
              <a:spcBef>
                <a:spcPts val="0"/>
              </a:spcBef>
              <a:spcAft>
                <a:spcPts val="0"/>
              </a:spcAft>
              <a:buClr>
                <a:srgbClr val="FFFF00"/>
              </a:buClr>
            </a:pPr>
            <a:endParaRPr lang="en-US" sz="2400" b="1" dirty="0">
              <a:solidFill>
                <a:srgbClr val="F8F8F8"/>
              </a:solidFill>
              <a:latin typeface="+mn-lt"/>
              <a:ea typeface="Calibri" panose="020F0502020204030204" pitchFamily="34" charset="0"/>
              <a:cs typeface="Times New Roman" panose="02020603050405020304" pitchFamily="18" charset="0"/>
            </a:endParaRPr>
          </a:p>
          <a:p>
            <a:pPr marL="342900" indent="-342900">
              <a:lnSpc>
                <a:spcPct val="107000"/>
              </a:lnSpc>
              <a:spcBef>
                <a:spcPts val="0"/>
              </a:spcBef>
              <a:spcAft>
                <a:spcPts val="0"/>
              </a:spcAft>
              <a:buClr>
                <a:srgbClr val="FFFF00"/>
              </a:buClr>
              <a:buFont typeface="Wingdings" panose="05000000000000000000" pitchFamily="2" charset="2"/>
              <a:buChar char="Ø"/>
            </a:pPr>
            <a:r>
              <a:rPr lang="en-US" sz="2800" b="1" dirty="0">
                <a:latin typeface="Arial"/>
                <a:ea typeface="Calibri" panose="020F0502020204030204" pitchFamily="34" charset="0"/>
                <a:cs typeface="Times New Roman" panose="02020603050405020304" pitchFamily="18" charset="0"/>
              </a:rPr>
              <a:t>Non-inferiority  trials are designed to show that the test drug is </a:t>
            </a:r>
            <a:r>
              <a:rPr lang="en-US" sz="2800" b="1" dirty="0">
                <a:solidFill>
                  <a:srgbClr val="C5FF0B"/>
                </a:solidFill>
                <a:latin typeface="Arial"/>
                <a:ea typeface="Calibri" panose="020F0502020204030204" pitchFamily="34" charset="0"/>
                <a:cs typeface="Times New Roman" panose="02020603050405020304" pitchFamily="18" charset="0"/>
              </a:rPr>
              <a:t>not unacceptably worse</a:t>
            </a:r>
            <a:r>
              <a:rPr lang="en-US" sz="2800" b="1" dirty="0">
                <a:solidFill>
                  <a:srgbClr val="92D050"/>
                </a:solidFill>
                <a:latin typeface="Arial"/>
                <a:ea typeface="Calibri" panose="020F0502020204030204" pitchFamily="34" charset="0"/>
                <a:cs typeface="Times New Roman" panose="02020603050405020304" pitchFamily="18" charset="0"/>
              </a:rPr>
              <a:t> </a:t>
            </a:r>
            <a:r>
              <a:rPr lang="en-US" sz="2800" b="1" dirty="0">
                <a:latin typeface="Arial"/>
                <a:ea typeface="Calibri" panose="020F0502020204030204" pitchFamily="34" charset="0"/>
                <a:cs typeface="Times New Roman" panose="02020603050405020304" pitchFamily="18" charset="0"/>
              </a:rPr>
              <a:t>than a control (usually an approved drug)</a:t>
            </a:r>
          </a:p>
          <a:p>
            <a:pPr marL="1714500" lvl="3" indent="-342900">
              <a:lnSpc>
                <a:spcPct val="107000"/>
              </a:lnSpc>
              <a:spcBef>
                <a:spcPts val="0"/>
              </a:spcBef>
              <a:spcAft>
                <a:spcPts val="0"/>
              </a:spcAft>
              <a:buClr>
                <a:srgbClr val="FFFF00"/>
              </a:buClr>
              <a:buFont typeface="Wingdings" panose="05000000000000000000" pitchFamily="2" charset="2"/>
              <a:buChar char="§"/>
            </a:pPr>
            <a:r>
              <a:rPr lang="en-US" sz="2400" b="1" dirty="0">
                <a:solidFill>
                  <a:srgbClr val="C5FF0B"/>
                </a:solidFill>
                <a:latin typeface="Arial"/>
                <a:ea typeface="Calibri" panose="020F0502020204030204" pitchFamily="34" charset="0"/>
                <a:cs typeface="Times New Roman" panose="02020603050405020304" pitchFamily="18" charset="0"/>
              </a:rPr>
              <a:t>Ho: µ</a:t>
            </a:r>
            <a:r>
              <a:rPr lang="en-US" sz="2400" b="1" baseline="-25000" dirty="0">
                <a:solidFill>
                  <a:srgbClr val="C5FF0B"/>
                </a:solidFill>
                <a:latin typeface="Arial"/>
                <a:ea typeface="Calibri" panose="020F0502020204030204" pitchFamily="34" charset="0"/>
                <a:cs typeface="Times New Roman" panose="02020603050405020304" pitchFamily="18" charset="0"/>
              </a:rPr>
              <a:t>e </a:t>
            </a:r>
            <a:r>
              <a:rPr lang="en-US" sz="2400" b="1" dirty="0">
                <a:solidFill>
                  <a:srgbClr val="C5FF0B"/>
                </a:solidFill>
                <a:latin typeface="Arial"/>
                <a:ea typeface="Calibri" panose="020F0502020204030204" pitchFamily="34" charset="0"/>
                <a:cs typeface="Times New Roman" panose="02020603050405020304" pitchFamily="18" charset="0"/>
              </a:rPr>
              <a:t> - µ</a:t>
            </a:r>
            <a:r>
              <a:rPr lang="en-US" sz="2400" b="1" baseline="-25000" dirty="0">
                <a:solidFill>
                  <a:srgbClr val="C5FF0B"/>
                </a:solidFill>
                <a:latin typeface="Arial"/>
                <a:ea typeface="Calibri" panose="020F0502020204030204" pitchFamily="34" charset="0"/>
                <a:cs typeface="Times New Roman" panose="02020603050405020304" pitchFamily="18" charset="0"/>
              </a:rPr>
              <a:t>c</a:t>
            </a:r>
            <a:r>
              <a:rPr lang="en-US" sz="2400" b="1" dirty="0">
                <a:solidFill>
                  <a:srgbClr val="C5FF0B"/>
                </a:solidFill>
                <a:latin typeface="Arial"/>
                <a:ea typeface="Calibri" panose="020F0502020204030204" pitchFamily="34" charset="0"/>
                <a:cs typeface="Times New Roman" panose="02020603050405020304" pitchFamily="18" charset="0"/>
              </a:rPr>
              <a:t> ≤ -M </a:t>
            </a:r>
          </a:p>
          <a:p>
            <a:pPr lvl="4">
              <a:lnSpc>
                <a:spcPct val="107000"/>
              </a:lnSpc>
              <a:spcBef>
                <a:spcPts val="0"/>
              </a:spcBef>
              <a:spcAft>
                <a:spcPts val="0"/>
              </a:spcAft>
              <a:buClr>
                <a:srgbClr val="FFFF00"/>
              </a:buClr>
            </a:pPr>
            <a:r>
              <a:rPr lang="en-US" sz="1600" b="1" dirty="0">
                <a:solidFill>
                  <a:srgbClr val="FF66FF"/>
                </a:solidFill>
                <a:latin typeface="Arial"/>
                <a:ea typeface="Calibri" panose="020F0502020204030204" pitchFamily="34" charset="0"/>
                <a:cs typeface="Times New Roman" panose="02020603050405020304" pitchFamily="18" charset="0"/>
              </a:rPr>
              <a:t>(Experimental drug is inferior to control drug)</a:t>
            </a:r>
          </a:p>
          <a:p>
            <a:pPr marL="1714500" lvl="3" indent="-342900">
              <a:lnSpc>
                <a:spcPct val="107000"/>
              </a:lnSpc>
              <a:spcBef>
                <a:spcPts val="0"/>
              </a:spcBef>
              <a:spcAft>
                <a:spcPts val="0"/>
              </a:spcAft>
              <a:buClr>
                <a:srgbClr val="FFFF00"/>
              </a:buClr>
              <a:buFont typeface="Wingdings" panose="05000000000000000000" pitchFamily="2" charset="2"/>
              <a:buChar char="§"/>
            </a:pPr>
            <a:r>
              <a:rPr lang="en-US" sz="2400" b="1" dirty="0">
                <a:solidFill>
                  <a:srgbClr val="C5FF0B"/>
                </a:solidFill>
                <a:latin typeface="Arial"/>
                <a:ea typeface="Calibri" panose="020F0502020204030204" pitchFamily="34" charset="0"/>
                <a:cs typeface="Times New Roman" panose="02020603050405020304" pitchFamily="18" charset="0"/>
              </a:rPr>
              <a:t>Ha: µ</a:t>
            </a:r>
            <a:r>
              <a:rPr lang="en-US" sz="2400" b="1" baseline="-25000" dirty="0">
                <a:solidFill>
                  <a:srgbClr val="C5FF0B"/>
                </a:solidFill>
                <a:latin typeface="Arial"/>
                <a:ea typeface="Calibri" panose="020F0502020204030204" pitchFamily="34" charset="0"/>
                <a:cs typeface="Times New Roman" panose="02020603050405020304" pitchFamily="18" charset="0"/>
              </a:rPr>
              <a:t>e </a:t>
            </a:r>
            <a:r>
              <a:rPr lang="en-US" sz="2400" b="1" dirty="0">
                <a:solidFill>
                  <a:srgbClr val="C5FF0B"/>
                </a:solidFill>
                <a:latin typeface="Arial"/>
                <a:ea typeface="Calibri" panose="020F0502020204030204" pitchFamily="34" charset="0"/>
                <a:cs typeface="Times New Roman" panose="02020603050405020304" pitchFamily="18" charset="0"/>
              </a:rPr>
              <a:t> - µ</a:t>
            </a:r>
            <a:r>
              <a:rPr lang="en-US" sz="2400" b="1" baseline="-25000" dirty="0">
                <a:solidFill>
                  <a:srgbClr val="C5FF0B"/>
                </a:solidFill>
                <a:latin typeface="Arial"/>
                <a:ea typeface="Calibri" panose="020F0502020204030204" pitchFamily="34" charset="0"/>
                <a:cs typeface="Times New Roman" panose="02020603050405020304" pitchFamily="18" charset="0"/>
              </a:rPr>
              <a:t>c</a:t>
            </a:r>
            <a:r>
              <a:rPr lang="en-US" sz="2400" b="1" dirty="0">
                <a:solidFill>
                  <a:srgbClr val="C5FF0B"/>
                </a:solidFill>
                <a:latin typeface="Arial"/>
                <a:ea typeface="Calibri" panose="020F0502020204030204" pitchFamily="34" charset="0"/>
                <a:cs typeface="Times New Roman" panose="02020603050405020304" pitchFamily="18" charset="0"/>
              </a:rPr>
              <a:t> &gt; -M </a:t>
            </a:r>
          </a:p>
          <a:p>
            <a:pPr lvl="4">
              <a:lnSpc>
                <a:spcPct val="107000"/>
              </a:lnSpc>
              <a:spcBef>
                <a:spcPts val="0"/>
              </a:spcBef>
              <a:spcAft>
                <a:spcPts val="0"/>
              </a:spcAft>
              <a:buClr>
                <a:srgbClr val="FFFF00"/>
              </a:buClr>
            </a:pPr>
            <a:r>
              <a:rPr lang="en-US" sz="1600" b="1" dirty="0">
                <a:solidFill>
                  <a:srgbClr val="FF66FF"/>
                </a:solidFill>
                <a:latin typeface="Arial"/>
                <a:ea typeface="Calibri" panose="020F0502020204030204" pitchFamily="34" charset="0"/>
                <a:cs typeface="Times New Roman" panose="02020603050405020304" pitchFamily="18" charset="0"/>
              </a:rPr>
              <a:t>(Experimental drug is not inferior to control drug)</a:t>
            </a:r>
          </a:p>
          <a:p>
            <a:pPr marL="1714500" lvl="3" indent="-342900">
              <a:lnSpc>
                <a:spcPct val="107000"/>
              </a:lnSpc>
              <a:spcBef>
                <a:spcPts val="0"/>
              </a:spcBef>
              <a:spcAft>
                <a:spcPts val="0"/>
              </a:spcAft>
              <a:buClr>
                <a:srgbClr val="FFFF00"/>
              </a:buClr>
              <a:buFont typeface="Wingdings" panose="05000000000000000000" pitchFamily="2" charset="2"/>
              <a:buChar char="§"/>
            </a:pPr>
            <a:endParaRPr lang="en-US" sz="2400" dirty="0">
              <a:solidFill>
                <a:srgbClr val="C5FF0B"/>
              </a:solidFill>
              <a:latin typeface="Arial"/>
              <a:ea typeface="Calibri" panose="020F0502020204030204" pitchFamily="34" charset="0"/>
              <a:cs typeface="Times New Roman" panose="02020603050405020304" pitchFamily="18" charset="0"/>
            </a:endParaRPr>
          </a:p>
          <a:p>
            <a:pPr marL="342900" indent="-342900">
              <a:lnSpc>
                <a:spcPct val="107000"/>
              </a:lnSpc>
              <a:spcBef>
                <a:spcPts val="0"/>
              </a:spcBef>
              <a:spcAft>
                <a:spcPts val="0"/>
              </a:spcAft>
              <a:buClr>
                <a:srgbClr val="FFFF00"/>
              </a:buClr>
              <a:buFont typeface="Wingdings" panose="05000000000000000000" pitchFamily="2" charset="2"/>
              <a:buChar char="Ø"/>
            </a:pPr>
            <a:endParaRPr lang="en-US" sz="2400" dirty="0">
              <a:solidFill>
                <a:schemeClr val="tx2">
                  <a:lumMod val="40000"/>
                  <a:lumOff val="60000"/>
                </a:schemeClr>
              </a:solidFill>
              <a:latin typeface="Arial"/>
              <a:ea typeface="Calibri" panose="020F0502020204030204" pitchFamily="34"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a:xfrm>
            <a:off x="152400" y="1219200"/>
            <a:ext cx="8839200" cy="4191000"/>
          </a:xfrm>
        </p:spPr>
        <p:txBody>
          <a:bodyPr/>
          <a:lstStyle/>
          <a:p>
            <a:pPr marL="0" indent="0">
              <a:buNone/>
            </a:pPr>
            <a:r>
              <a:rPr lang="en-US" dirty="0" err="1"/>
              <a:t>Parpia</a:t>
            </a:r>
            <a:r>
              <a:rPr lang="en-US" dirty="0"/>
              <a:t> S, Julian </a:t>
            </a:r>
            <a:r>
              <a:rPr lang="en-US" dirty="0" err="1"/>
              <a:t>JA,Thabane</a:t>
            </a:r>
            <a:r>
              <a:rPr lang="en-US" dirty="0"/>
              <a:t> L, et al. Treatment crossovers in time-to-event non-inferiority randomized trials of radiotherapy in patients with breast cancer. BMJ Open 2014;4:e006531. doi:10.1136/bmjopen-2014006531</a:t>
            </a:r>
          </a:p>
          <a:p>
            <a:pPr marL="0" indent="0">
              <a:buNone/>
            </a:pPr>
            <a:endParaRPr lang="en-US" dirty="0"/>
          </a:p>
          <a:p>
            <a:pPr marL="0" indent="0">
              <a:buNone/>
            </a:pPr>
            <a:r>
              <a:rPr lang="en-US" dirty="0"/>
              <a:t>Matsuyama Y. A comparison of the results of intent-to-treat,</a:t>
            </a:r>
          </a:p>
          <a:p>
            <a:pPr marL="0" indent="0">
              <a:buNone/>
            </a:pPr>
            <a:r>
              <a:rPr lang="en-US" dirty="0"/>
              <a:t>per-protocol, and g-estimation in the presence of non-random</a:t>
            </a:r>
          </a:p>
          <a:p>
            <a:pPr marL="0" indent="0">
              <a:buNone/>
            </a:pPr>
            <a:r>
              <a:rPr lang="en-US" dirty="0"/>
              <a:t>treatment changes in a time-to-event non-inferiority trial. Stat Med</a:t>
            </a:r>
          </a:p>
          <a:p>
            <a:pPr marL="0" indent="0">
              <a:buNone/>
            </a:pPr>
            <a:r>
              <a:rPr lang="en-US" dirty="0"/>
              <a:t>2010;29:2107–16.</a:t>
            </a:r>
          </a:p>
          <a:p>
            <a:pPr marL="0" indent="0">
              <a:buNone/>
            </a:pPr>
            <a:endParaRPr lang="en-US" dirty="0"/>
          </a:p>
          <a:p>
            <a:pPr marL="0" indent="0">
              <a:buNone/>
            </a:pPr>
            <a:r>
              <a:rPr lang="en-US" dirty="0"/>
              <a:t>Sheng D, Kim MY. The effects of non-compliance on intent-to-treat analysis of equivalence trials. Stat Med 2006;25:1183–99.</a:t>
            </a:r>
          </a:p>
        </p:txBody>
      </p:sp>
      <p:sp>
        <p:nvSpPr>
          <p:cNvPr id="4" name="Slide Number Placeholder 3"/>
          <p:cNvSpPr>
            <a:spLocks noGrp="1"/>
          </p:cNvSpPr>
          <p:nvPr>
            <p:ph type="sldNum" sz="quarter" idx="10"/>
          </p:nvPr>
        </p:nvSpPr>
        <p:spPr/>
        <p:txBody>
          <a:bodyPr/>
          <a:lstStyle/>
          <a:p>
            <a:pPr>
              <a:defRPr/>
            </a:pPr>
            <a:fld id="{8A547E93-5D98-4DEE-B285-ABA99DA48CCC}" type="slidenum">
              <a:rPr lang="en-US" smtClean="0"/>
              <a:pPr>
                <a:defRPr/>
              </a:pPr>
              <a:t>20</a:t>
            </a:fld>
            <a:endParaRPr lang="en-US" dirty="0"/>
          </a:p>
        </p:txBody>
      </p:sp>
    </p:spTree>
    <p:extLst>
      <p:ext uri="{BB962C8B-B14F-4D97-AF65-F5344CB8AC3E}">
        <p14:creationId xmlns:p14="http://schemas.microsoft.com/office/powerpoint/2010/main" val="1982866071"/>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idx="4294967295"/>
          </p:nvPr>
        </p:nvSpPr>
        <p:spPr>
          <a:xfrm>
            <a:off x="1143000" y="1701404"/>
            <a:ext cx="6858000" cy="902494"/>
          </a:xfrm>
        </p:spPr>
        <p:txBody>
          <a:bodyPr/>
          <a:lstStyle/>
          <a:p>
            <a:pPr eaLnBrk="1" hangingPunct="1">
              <a:defRPr/>
            </a:pPr>
            <a:r>
              <a:rPr lang="en-US" dirty="0"/>
              <a:t>Thank You on Behalf of the </a:t>
            </a:r>
            <a:br>
              <a:rPr lang="en-US" dirty="0"/>
            </a:br>
            <a:r>
              <a:rPr lang="en-US" dirty="0"/>
              <a:t>Diabetic Retinopathy Clinical Research Network (DRCR.net)</a:t>
            </a:r>
            <a:endParaRPr lang="en-US" dirty="0">
              <a:effectLst>
                <a:outerShdw blurRad="38100" dist="38100" dir="2700000" algn="tl">
                  <a:srgbClr val="FFFFFF"/>
                </a:outerShdw>
              </a:effectLst>
            </a:endParaRPr>
          </a:p>
        </p:txBody>
      </p:sp>
      <p:sp>
        <p:nvSpPr>
          <p:cNvPr id="27651" name="Rectangle 3"/>
          <p:cNvSpPr>
            <a:spLocks noGrp="1" noChangeArrowheads="1"/>
          </p:cNvSpPr>
          <p:nvPr>
            <p:ph idx="4294967295"/>
          </p:nvPr>
        </p:nvSpPr>
        <p:spPr>
          <a:xfrm>
            <a:off x="1763316" y="2446735"/>
            <a:ext cx="6237684" cy="1109663"/>
          </a:xfrm>
        </p:spPr>
        <p:txBody>
          <a:bodyPr/>
          <a:lstStyle/>
          <a:p>
            <a:pPr algn="ctr" eaLnBrk="1" hangingPunct="1">
              <a:buFont typeface="Wingdings" pitchFamily="2" charset="2"/>
              <a:buNone/>
            </a:pPr>
            <a:endParaRPr lang="en-US" altLang="en-US" sz="1500" dirty="0">
              <a:cs typeface="Arial" pitchFamily="34" charset="0"/>
            </a:endParaRPr>
          </a:p>
          <a:p>
            <a:pPr algn="ctr" eaLnBrk="1" hangingPunct="1">
              <a:buFont typeface="Wingdings" pitchFamily="2" charset="2"/>
              <a:buNone/>
            </a:pPr>
            <a:endParaRPr lang="en-US" altLang="en-US" sz="1500" dirty="0">
              <a:cs typeface="Arial" pitchFamily="34" charset="0"/>
            </a:endParaRPr>
          </a:p>
          <a:p>
            <a:pPr algn="ctr" eaLnBrk="1" hangingPunct="1">
              <a:buFont typeface="Wingdings" pitchFamily="2" charset="2"/>
              <a:buNone/>
            </a:pPr>
            <a:endParaRPr lang="en-US" altLang="en-US" dirty="0">
              <a:cs typeface="Arial" pitchFamily="34" charset="0"/>
            </a:endParaRPr>
          </a:p>
          <a:p>
            <a:pPr algn="ctr" eaLnBrk="1" hangingPunct="1">
              <a:buFont typeface="Wingdings" pitchFamily="2" charset="2"/>
              <a:buNone/>
            </a:pPr>
            <a:endParaRPr lang="en-US" altLang="en-US" dirty="0">
              <a:cs typeface="Arial" pitchFamily="34" charset="0"/>
            </a:endParaRPr>
          </a:p>
          <a:p>
            <a:pPr algn="ctr" eaLnBrk="1" hangingPunct="1">
              <a:buFont typeface="Wingdings" pitchFamily="2" charset="2"/>
              <a:buNone/>
            </a:pPr>
            <a:endParaRPr lang="en-US" altLang="en-US" sz="1800" i="1" dirty="0">
              <a:cs typeface="Times New Roman" pitchFamily="18" charset="0"/>
            </a:endParaRPr>
          </a:p>
          <a:p>
            <a:pPr algn="ctr" eaLnBrk="1" hangingPunct="1">
              <a:buFont typeface="Wingdings" pitchFamily="2" charset="2"/>
              <a:buNone/>
            </a:pPr>
            <a:endParaRPr lang="en-US" altLang="en-US" sz="1800" dirty="0">
              <a:cs typeface="Times New Roman" pitchFamily="18" charset="0"/>
            </a:endParaRPr>
          </a:p>
        </p:txBody>
      </p:sp>
      <p:sp>
        <p:nvSpPr>
          <p:cNvPr id="27652" name="Slide Number Placeholder 3"/>
          <p:cNvSpPr txBox="1">
            <a:spLocks noGrp="1"/>
          </p:cNvSpPr>
          <p:nvPr/>
        </p:nvSpPr>
        <p:spPr bwMode="auto">
          <a:xfrm>
            <a:off x="6286500" y="5541169"/>
            <a:ext cx="1600200" cy="357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800" b="1">
                <a:solidFill>
                  <a:srgbClr val="FFFFFF"/>
                </a:solidFill>
                <a:latin typeface="Arial" pitchFamily="34" charset="0"/>
              </a:defRPr>
            </a:lvl1pPr>
            <a:lvl2pPr>
              <a:defRPr sz="2400" b="1">
                <a:solidFill>
                  <a:srgbClr val="FFFFFF"/>
                </a:solidFill>
                <a:latin typeface="Arial" pitchFamily="34" charset="0"/>
              </a:defRPr>
            </a:lvl2pPr>
            <a:lvl3pPr>
              <a:defRPr sz="2400" b="1">
                <a:solidFill>
                  <a:srgbClr val="FFFFFF"/>
                </a:solidFill>
                <a:latin typeface="Arial" pitchFamily="34" charset="0"/>
              </a:defRPr>
            </a:lvl3pPr>
            <a:lvl4pPr>
              <a:defRPr sz="2400" b="1">
                <a:solidFill>
                  <a:srgbClr val="FFFFFF"/>
                </a:solidFill>
                <a:latin typeface="Arial" pitchFamily="34" charset="0"/>
              </a:defRPr>
            </a:lvl4pPr>
            <a:lvl5pPr>
              <a:defRPr sz="2400" b="1">
                <a:solidFill>
                  <a:srgbClr val="FFFFFF"/>
                </a:solidFill>
                <a:latin typeface="Arial" pitchFamily="34" charset="0"/>
              </a:defRPr>
            </a:lvl5pPr>
            <a:lvl6pPr eaLnBrk="0" hangingPunct="0">
              <a:buClr>
                <a:srgbClr val="FFFF00"/>
              </a:buClr>
              <a:defRPr sz="2400" b="1">
                <a:solidFill>
                  <a:srgbClr val="FFFFFF"/>
                </a:solidFill>
                <a:latin typeface="Arial" pitchFamily="34" charset="0"/>
              </a:defRPr>
            </a:lvl6pPr>
            <a:lvl7pPr eaLnBrk="0" hangingPunct="0">
              <a:buClr>
                <a:srgbClr val="FFFF00"/>
              </a:buClr>
              <a:defRPr sz="2400" b="1">
                <a:solidFill>
                  <a:srgbClr val="FFFFFF"/>
                </a:solidFill>
                <a:latin typeface="Arial" pitchFamily="34" charset="0"/>
              </a:defRPr>
            </a:lvl7pPr>
            <a:lvl8pPr eaLnBrk="0" hangingPunct="0">
              <a:buClr>
                <a:srgbClr val="FFFF00"/>
              </a:buClr>
              <a:defRPr sz="2400" b="1">
                <a:solidFill>
                  <a:srgbClr val="FFFFFF"/>
                </a:solidFill>
                <a:latin typeface="Arial" pitchFamily="34" charset="0"/>
              </a:defRPr>
            </a:lvl8pPr>
            <a:lvl9pPr eaLnBrk="0" hangingPunct="0">
              <a:buClr>
                <a:srgbClr val="FFFF00"/>
              </a:buClr>
              <a:defRPr sz="2400" b="1">
                <a:solidFill>
                  <a:srgbClr val="FFFFFF"/>
                </a:solidFill>
                <a:latin typeface="Arial" pitchFamily="34" charset="0"/>
              </a:defRPr>
            </a:lvl9pPr>
          </a:lstStyle>
          <a:p>
            <a:pPr algn="r" eaLnBrk="0" hangingPunct="0"/>
            <a:fld id="{86C820F6-8F7C-4F61-BEC3-B743FC21759A}" type="slidenum">
              <a:rPr lang="en-US" altLang="en-US" sz="1050" b="0"/>
              <a:pPr algn="r" eaLnBrk="0" hangingPunct="0"/>
              <a:t>21</a:t>
            </a:fld>
            <a:endParaRPr lang="en-US" altLang="en-US" sz="1050" b="0" dirty="0"/>
          </a:p>
        </p:txBody>
      </p:sp>
      <p:pic>
        <p:nvPicPr>
          <p:cNvPr id="27653" name="Picture 5" descr="Untitled ar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152400"/>
            <a:ext cx="1638300" cy="873919"/>
          </a:xfrm>
          <a:prstGeom prst="rect">
            <a:avLst/>
          </a:prstGeom>
          <a:solidFill>
            <a:srgbClr val="000099">
              <a:alpha val="0"/>
            </a:srgbClr>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10" name="Shape 64" descr="JCHR.png"/>
          <p:cNvPicPr preferRelativeResize="0"/>
          <p:nvPr/>
        </p:nvPicPr>
        <p:blipFill>
          <a:blip r:embed="rId4">
            <a:alphaModFix/>
            <a:duotone>
              <a:schemeClr val="accent2">
                <a:shade val="45000"/>
                <a:satMod val="135000"/>
              </a:schemeClr>
              <a:prstClr val="white"/>
            </a:duotone>
          </a:blip>
          <a:stretch>
            <a:fillRect/>
          </a:stretch>
        </p:blipFill>
        <p:spPr>
          <a:xfrm>
            <a:off x="1523999" y="5731194"/>
            <a:ext cx="1752601" cy="822960"/>
          </a:xfrm>
          <a:prstGeom prst="rect">
            <a:avLst/>
          </a:prstGeom>
          <a:noFill/>
          <a:ln>
            <a:noFill/>
          </a:ln>
        </p:spPr>
      </p:pic>
      <p:pic>
        <p:nvPicPr>
          <p:cNvPr id="9" name="Shape 63" descr="SCT.gif"/>
          <p:cNvPicPr preferRelativeResize="0"/>
          <p:nvPr/>
        </p:nvPicPr>
        <p:blipFill>
          <a:blip r:embed="rId5">
            <a:alphaModFix/>
            <a:extLst>
              <a:ext uri="{BEBA8EAE-BF5A-486C-A8C5-ECC9F3942E4B}">
                <a14:imgProps xmlns:a14="http://schemas.microsoft.com/office/drawing/2010/main">
                  <a14:imgLayer r:embed="rId6">
                    <a14:imgEffect>
                      <a14:artisticPlasticWrap/>
                    </a14:imgEffect>
                  </a14:imgLayer>
                </a14:imgProps>
              </a:ext>
            </a:extLst>
          </a:blip>
          <a:stretch>
            <a:fillRect/>
          </a:stretch>
        </p:blipFill>
        <p:spPr>
          <a:xfrm>
            <a:off x="3906583" y="5766912"/>
            <a:ext cx="1552811" cy="768667"/>
          </a:xfrm>
          <a:prstGeom prst="rect">
            <a:avLst/>
          </a:prstGeom>
          <a:noFill/>
          <a:ln>
            <a:noFill/>
          </a:ln>
        </p:spPr>
      </p:pic>
      <p:pic>
        <p:nvPicPr>
          <p:cNvPr id="12" name="Picture 11"/>
          <p:cNvPicPr>
            <a:picLocks noChangeAspect="1"/>
          </p:cNvPicPr>
          <p:nvPr/>
        </p:nvPicPr>
        <p:blipFill>
          <a:blip r:embed="rId7" cstate="print">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5929625" y="5759769"/>
            <a:ext cx="1585599" cy="775810"/>
          </a:xfrm>
          <a:prstGeom prst="rect">
            <a:avLst/>
          </a:prstGeom>
        </p:spPr>
      </p:pic>
    </p:spTree>
    <p:extLst>
      <p:ext uri="{BB962C8B-B14F-4D97-AF65-F5344CB8AC3E}">
        <p14:creationId xmlns:p14="http://schemas.microsoft.com/office/powerpoint/2010/main" val="3521207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3</a:t>
            </a:fld>
            <a:endParaRPr lang="en-US" dirty="0"/>
          </a:p>
        </p:txBody>
      </p:sp>
      <p:sp>
        <p:nvSpPr>
          <p:cNvPr id="2" name="Title 1"/>
          <p:cNvSpPr>
            <a:spLocks noGrp="1"/>
          </p:cNvSpPr>
          <p:nvPr>
            <p:ph type="title"/>
          </p:nvPr>
        </p:nvSpPr>
        <p:spPr>
          <a:xfrm>
            <a:off x="9525" y="152400"/>
            <a:ext cx="9188450" cy="800100"/>
          </a:xfrm>
        </p:spPr>
        <p:txBody>
          <a:bodyPr/>
          <a:lstStyle/>
          <a:p>
            <a:r>
              <a:rPr lang="en-US" sz="4000" dirty="0"/>
              <a:t>Analysis Approach for Clinical Trials</a:t>
            </a:r>
          </a:p>
        </p:txBody>
      </p:sp>
      <p:sp>
        <p:nvSpPr>
          <p:cNvPr id="3" name="Rectangle 2"/>
          <p:cNvSpPr/>
          <p:nvPr/>
        </p:nvSpPr>
        <p:spPr>
          <a:xfrm>
            <a:off x="-2458" y="1240475"/>
            <a:ext cx="9166392" cy="5427127"/>
          </a:xfrm>
          <a:prstGeom prst="rect">
            <a:avLst/>
          </a:prstGeom>
        </p:spPr>
        <p:txBody>
          <a:bodyPr wrap="square">
            <a:spAutoFit/>
          </a:bodyPr>
          <a:lstStyle/>
          <a:p>
            <a:pPr marL="342900" marR="0" indent="-342900">
              <a:lnSpc>
                <a:spcPct val="107000"/>
              </a:lnSpc>
              <a:spcBef>
                <a:spcPts val="0"/>
              </a:spcBef>
              <a:spcAft>
                <a:spcPts val="0"/>
              </a:spcAft>
              <a:buClr>
                <a:srgbClr val="FFFF00"/>
              </a:buClr>
              <a:buFont typeface="Wingdings" panose="05000000000000000000" pitchFamily="2" charset="2"/>
              <a:buChar char="Ø"/>
            </a:pPr>
            <a:r>
              <a:rPr lang="en-US" sz="2400" b="1" dirty="0">
                <a:solidFill>
                  <a:srgbClr val="C5FF0B"/>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a:solidFill>
                  <a:srgbClr val="C5FF0B"/>
                </a:solidFill>
                <a:latin typeface="+mn-lt"/>
                <a:ea typeface="Times New Roman" panose="02020603050405020304" pitchFamily="18" charset="0"/>
                <a:cs typeface="Times New Roman" panose="02020603050405020304" pitchFamily="18" charset="0"/>
              </a:rPr>
              <a:t>Intention-to-treat  approach </a:t>
            </a:r>
            <a:r>
              <a:rPr lang="en-US" sz="2800" b="1" u="sng" dirty="0">
                <a:solidFill>
                  <a:srgbClr val="FFFFFF"/>
                </a:solidFill>
                <a:latin typeface="+mn-lt"/>
                <a:ea typeface="Times New Roman" panose="02020603050405020304" pitchFamily="18" charset="0"/>
                <a:cs typeface="Times New Roman" panose="02020603050405020304" pitchFamily="18" charset="0"/>
              </a:rPr>
              <a:t>includes</a:t>
            </a:r>
            <a:r>
              <a:rPr lang="en-US" sz="2800" b="1" dirty="0">
                <a:solidFill>
                  <a:srgbClr val="C5FF0B"/>
                </a:solidFill>
                <a:latin typeface="+mn-lt"/>
                <a:ea typeface="Times New Roman" panose="02020603050405020304" pitchFamily="18" charset="0"/>
                <a:cs typeface="Times New Roman" panose="02020603050405020304" pitchFamily="18" charset="0"/>
              </a:rPr>
              <a:t> </a:t>
            </a:r>
            <a:r>
              <a:rPr lang="en-US" sz="2800" b="1" dirty="0">
                <a:latin typeface="+mn-lt"/>
                <a:ea typeface="Times New Roman" panose="02020603050405020304" pitchFamily="18" charset="0"/>
                <a:cs typeface="Times New Roman" panose="02020603050405020304" pitchFamily="18" charset="0"/>
              </a:rPr>
              <a:t>all participants randomized in the study and analyzes them according to their assigned treatment group.</a:t>
            </a:r>
          </a:p>
          <a:p>
            <a:pPr marL="1257300" lvl="2" indent="-342900">
              <a:lnSpc>
                <a:spcPct val="107000"/>
              </a:lnSpc>
              <a:spcBef>
                <a:spcPts val="0"/>
              </a:spcBef>
              <a:spcAft>
                <a:spcPts val="0"/>
              </a:spcAft>
              <a:buClr>
                <a:srgbClr val="FFFF00"/>
              </a:buClr>
              <a:buFont typeface="Wingdings" panose="05000000000000000000" pitchFamily="2" charset="2"/>
              <a:buChar char="§"/>
            </a:pPr>
            <a:r>
              <a:rPr lang="en-US" sz="2000" b="1" dirty="0">
                <a:effectLst/>
                <a:latin typeface="+mn-lt"/>
                <a:ea typeface="Calibri" panose="020F0502020204030204" pitchFamily="34" charset="0"/>
                <a:cs typeface="Times New Roman" panose="02020603050405020304" pitchFamily="18" charset="0"/>
              </a:rPr>
              <a:t>Preserves the integrity of randomization</a:t>
            </a:r>
          </a:p>
          <a:p>
            <a:pPr marL="1257300" lvl="2" indent="-342900">
              <a:lnSpc>
                <a:spcPct val="107000"/>
              </a:lnSpc>
              <a:spcBef>
                <a:spcPts val="0"/>
              </a:spcBef>
              <a:spcAft>
                <a:spcPts val="0"/>
              </a:spcAft>
              <a:buClr>
                <a:srgbClr val="FFFF00"/>
              </a:buClr>
              <a:buFont typeface="Wingdings" panose="05000000000000000000" pitchFamily="2" charset="2"/>
              <a:buChar char="§"/>
            </a:pPr>
            <a:r>
              <a:rPr lang="en-US" sz="2000" b="1" dirty="0">
                <a:effectLst/>
                <a:latin typeface="+mn-lt"/>
                <a:ea typeface="Calibri" panose="020F0502020204030204" pitchFamily="34" charset="0"/>
                <a:cs typeface="Times New Roman" panose="02020603050405020304" pitchFamily="18" charset="0"/>
              </a:rPr>
              <a:t>Prevents bias which may occur when excluding patients</a:t>
            </a:r>
          </a:p>
          <a:p>
            <a:pPr lvl="1">
              <a:lnSpc>
                <a:spcPct val="107000"/>
              </a:lnSpc>
              <a:spcBef>
                <a:spcPts val="0"/>
              </a:spcBef>
              <a:spcAft>
                <a:spcPts val="0"/>
              </a:spcAft>
              <a:buClr>
                <a:srgbClr val="FFFF00"/>
              </a:buClr>
            </a:pPr>
            <a:endParaRPr lang="en-US" sz="2000" b="1" dirty="0">
              <a:effectLst/>
              <a:latin typeface="+mn-lt"/>
              <a:ea typeface="Calibri" panose="020F0502020204030204" pitchFamily="34" charset="0"/>
              <a:cs typeface="Times New Roman" panose="02020603050405020304" pitchFamily="18" charset="0"/>
            </a:endParaRPr>
          </a:p>
          <a:p>
            <a:pPr marL="342900" indent="-342900">
              <a:lnSpc>
                <a:spcPct val="107000"/>
              </a:lnSpc>
              <a:spcBef>
                <a:spcPts val="0"/>
              </a:spcBef>
              <a:spcAft>
                <a:spcPts val="0"/>
              </a:spcAft>
              <a:buClr>
                <a:srgbClr val="FFFF00"/>
              </a:buClr>
              <a:buFont typeface="Wingdings" panose="05000000000000000000" pitchFamily="2" charset="2"/>
              <a:buChar char="Ø"/>
            </a:pPr>
            <a:r>
              <a:rPr lang="en-US" sz="2800" b="1" dirty="0">
                <a:solidFill>
                  <a:srgbClr val="C5FF0B"/>
                </a:solidFill>
                <a:latin typeface="+mn-lt"/>
                <a:ea typeface="Calibri" panose="020F0502020204030204" pitchFamily="34" charset="0"/>
                <a:cs typeface="Times New Roman" panose="02020603050405020304" pitchFamily="18" charset="0"/>
              </a:rPr>
              <a:t>Per-protocol approach </a:t>
            </a:r>
            <a:r>
              <a:rPr lang="en-US" sz="2800" b="1" u="sng" dirty="0">
                <a:latin typeface="+mn-lt"/>
                <a:ea typeface="Calibri" panose="020F0502020204030204" pitchFamily="34" charset="0"/>
                <a:cs typeface="Times New Roman" panose="02020603050405020304" pitchFamily="18" charset="0"/>
              </a:rPr>
              <a:t>excludes</a:t>
            </a:r>
            <a:r>
              <a:rPr lang="en-US" sz="2800" b="1" dirty="0">
                <a:latin typeface="+mn-lt"/>
                <a:ea typeface="Calibri" panose="020F0502020204030204" pitchFamily="34" charset="0"/>
                <a:cs typeface="Times New Roman" panose="02020603050405020304" pitchFamily="18" charset="0"/>
              </a:rPr>
              <a:t> all participants who have not completed their assigned treatment according to protocol</a:t>
            </a:r>
          </a:p>
          <a:p>
            <a:pPr marL="1257300" lvl="2" indent="-342900">
              <a:lnSpc>
                <a:spcPct val="107000"/>
              </a:lnSpc>
              <a:spcBef>
                <a:spcPts val="0"/>
              </a:spcBef>
              <a:spcAft>
                <a:spcPts val="0"/>
              </a:spcAft>
              <a:buClr>
                <a:srgbClr val="FFFF00"/>
              </a:buClr>
              <a:buFont typeface="Wingdings" panose="05000000000000000000" pitchFamily="2" charset="2"/>
              <a:buChar char="§"/>
            </a:pPr>
            <a:r>
              <a:rPr lang="en-US" sz="2000" b="1" dirty="0">
                <a:latin typeface="+mn-lt"/>
                <a:ea typeface="Calibri" panose="020F0502020204030204" pitchFamily="34" charset="0"/>
                <a:cs typeface="Times New Roman" panose="02020603050405020304" pitchFamily="18" charset="0"/>
              </a:rPr>
              <a:t>Aims to measure the pure treatment effect</a:t>
            </a:r>
          </a:p>
          <a:p>
            <a:pPr marL="800100" lvl="1" indent="-342900">
              <a:lnSpc>
                <a:spcPct val="107000"/>
              </a:lnSpc>
              <a:spcBef>
                <a:spcPts val="0"/>
              </a:spcBef>
              <a:spcAft>
                <a:spcPts val="0"/>
              </a:spcAft>
              <a:buClr>
                <a:srgbClr val="FFFF00"/>
              </a:buClr>
              <a:buFont typeface="Wingdings" panose="05000000000000000000" pitchFamily="2" charset="2"/>
              <a:buChar char="§"/>
            </a:pPr>
            <a:endParaRPr lang="en-US" sz="2000" b="1" dirty="0">
              <a:latin typeface="+mn-lt"/>
              <a:ea typeface="Calibri" panose="020F0502020204030204" pitchFamily="34" charset="0"/>
              <a:cs typeface="Times New Roman" panose="02020603050405020304" pitchFamily="18" charset="0"/>
            </a:endParaRPr>
          </a:p>
          <a:p>
            <a:pPr marL="342900" indent="-342900">
              <a:lnSpc>
                <a:spcPct val="107000"/>
              </a:lnSpc>
              <a:spcBef>
                <a:spcPts val="0"/>
              </a:spcBef>
              <a:spcAft>
                <a:spcPts val="0"/>
              </a:spcAft>
              <a:buClr>
                <a:srgbClr val="FFFF00"/>
              </a:buClr>
              <a:buFont typeface="Wingdings" panose="05000000000000000000" pitchFamily="2" charset="2"/>
              <a:buChar char="Ø"/>
            </a:pPr>
            <a:r>
              <a:rPr lang="en-US" sz="2800" b="1" dirty="0">
                <a:solidFill>
                  <a:srgbClr val="C5FF0B"/>
                </a:solidFill>
                <a:latin typeface="+mn-lt"/>
                <a:ea typeface="Calibri" panose="020F0502020204030204" pitchFamily="34" charset="0"/>
                <a:cs typeface="Times New Roman" panose="02020603050405020304" pitchFamily="18" charset="0"/>
              </a:rPr>
              <a:t>As-treated approach </a:t>
            </a:r>
            <a:r>
              <a:rPr lang="en-US" sz="2800" b="1" dirty="0">
                <a:solidFill>
                  <a:srgbClr val="FFFFFF"/>
                </a:solidFill>
                <a:latin typeface="+mn-lt"/>
                <a:ea typeface="Calibri" panose="020F0502020204030204" pitchFamily="34" charset="0"/>
                <a:cs typeface="Times New Roman" panose="02020603050405020304" pitchFamily="18" charset="0"/>
              </a:rPr>
              <a:t>analyzes participants according to the treatment they actually received.</a:t>
            </a:r>
          </a:p>
        </p:txBody>
      </p:sp>
    </p:spTree>
    <p:extLst>
      <p:ext uri="{BB962C8B-B14F-4D97-AF65-F5344CB8AC3E}">
        <p14:creationId xmlns:p14="http://schemas.microsoft.com/office/powerpoint/2010/main" val="14007668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4</a:t>
            </a:fld>
            <a:endParaRPr lang="en-US" dirty="0"/>
          </a:p>
        </p:txBody>
      </p:sp>
      <p:sp>
        <p:nvSpPr>
          <p:cNvPr id="2" name="Title 1"/>
          <p:cNvSpPr>
            <a:spLocks noGrp="1"/>
          </p:cNvSpPr>
          <p:nvPr>
            <p:ph type="title"/>
          </p:nvPr>
        </p:nvSpPr>
        <p:spPr>
          <a:xfrm>
            <a:off x="153670" y="76200"/>
            <a:ext cx="8801100" cy="800100"/>
          </a:xfrm>
        </p:spPr>
        <p:txBody>
          <a:bodyPr/>
          <a:lstStyle/>
          <a:p>
            <a:r>
              <a:rPr lang="en-US" sz="4000" dirty="0"/>
              <a:t>Background</a:t>
            </a:r>
          </a:p>
        </p:txBody>
      </p:sp>
      <p:sp>
        <p:nvSpPr>
          <p:cNvPr id="3" name="Rectangle 2"/>
          <p:cNvSpPr/>
          <p:nvPr/>
        </p:nvSpPr>
        <p:spPr>
          <a:xfrm>
            <a:off x="257543" y="1219200"/>
            <a:ext cx="8686800" cy="5492914"/>
          </a:xfrm>
          <a:prstGeom prst="rect">
            <a:avLst/>
          </a:prstGeom>
        </p:spPr>
        <p:txBody>
          <a:bodyPr wrap="square">
            <a:spAutoFit/>
          </a:bodyPr>
          <a:lstStyle/>
          <a:p>
            <a:pPr marL="285750" marR="0" indent="-285750">
              <a:lnSpc>
                <a:spcPct val="107000"/>
              </a:lnSpc>
              <a:spcBef>
                <a:spcPts val="0"/>
              </a:spcBef>
              <a:spcAft>
                <a:spcPts val="0"/>
              </a:spcAft>
              <a:buClr>
                <a:srgbClr val="FFFF00"/>
              </a:buClr>
              <a:buFont typeface="Wingdings" panose="05000000000000000000" pitchFamily="2" charset="2"/>
              <a:buChar char="Ø"/>
            </a:pPr>
            <a:r>
              <a:rPr lang="en-US" sz="2800" b="1" dirty="0">
                <a:latin typeface="Arial" panose="020B0604020202020204" pitchFamily="34" charset="0"/>
                <a:ea typeface="Times New Roman" panose="02020603050405020304" pitchFamily="18" charset="0"/>
                <a:cs typeface="Times New Roman" panose="02020603050405020304" pitchFamily="18" charset="0"/>
              </a:rPr>
              <a:t>In clinical trials, there are circumstances in which crossovers can occur at the beginning of treatment initiation. </a:t>
            </a:r>
          </a:p>
          <a:p>
            <a:pPr marL="285750" marR="0" indent="-285750">
              <a:lnSpc>
                <a:spcPct val="107000"/>
              </a:lnSpc>
              <a:spcBef>
                <a:spcPts val="0"/>
              </a:spcBef>
              <a:spcAft>
                <a:spcPts val="0"/>
              </a:spcAft>
              <a:buClr>
                <a:srgbClr val="FFFF00"/>
              </a:buClr>
              <a:buFont typeface="Wingdings" panose="05000000000000000000" pitchFamily="2" charset="2"/>
              <a:buChar char="Ø"/>
            </a:pPr>
            <a:endParaRPr lang="en-US" sz="2800" b="1" dirty="0">
              <a:latin typeface="Arial" panose="020B0604020202020204" pitchFamily="34" charset="0"/>
              <a:ea typeface="Times New Roman" panose="02020603050405020304" pitchFamily="18" charset="0"/>
              <a:cs typeface="Times New Roman" panose="02020603050405020304" pitchFamily="18" charset="0"/>
            </a:endParaRPr>
          </a:p>
          <a:p>
            <a:pPr marL="285750" marR="0" indent="-285750">
              <a:lnSpc>
                <a:spcPct val="107000"/>
              </a:lnSpc>
              <a:spcBef>
                <a:spcPts val="0"/>
              </a:spcBef>
              <a:spcAft>
                <a:spcPts val="0"/>
              </a:spcAft>
              <a:buClr>
                <a:srgbClr val="FFFF00"/>
              </a:buClr>
              <a:buFont typeface="Wingdings" panose="05000000000000000000" pitchFamily="2" charset="2"/>
              <a:buChar char="Ø"/>
            </a:pPr>
            <a:r>
              <a:rPr lang="en-US" sz="2800" b="1" dirty="0">
                <a:latin typeface="Arial" panose="020B0604020202020204" pitchFamily="34" charset="0"/>
                <a:ea typeface="Times New Roman" panose="02020603050405020304" pitchFamily="18" charset="0"/>
                <a:cs typeface="Times New Roman" panose="02020603050405020304" pitchFamily="18" charset="0"/>
              </a:rPr>
              <a:t>This may occur especially in studies where the standard care is a surgical procedure. </a:t>
            </a:r>
          </a:p>
          <a:p>
            <a:pPr marL="285750" marR="0" indent="-285750">
              <a:lnSpc>
                <a:spcPct val="107000"/>
              </a:lnSpc>
              <a:spcBef>
                <a:spcPts val="0"/>
              </a:spcBef>
              <a:spcAft>
                <a:spcPts val="0"/>
              </a:spcAft>
              <a:buClr>
                <a:srgbClr val="FFFF00"/>
              </a:buClr>
              <a:buFont typeface="Wingdings" panose="05000000000000000000" pitchFamily="2" charset="2"/>
              <a:buChar char="Ø"/>
            </a:pPr>
            <a:endParaRPr lang="en-US" sz="2800" b="1" dirty="0">
              <a:latin typeface="Arial" panose="020B0604020202020204" pitchFamily="34" charset="0"/>
              <a:ea typeface="Times New Roman" panose="02020603050405020304" pitchFamily="18" charset="0"/>
              <a:cs typeface="Times New Roman" panose="02020603050405020304" pitchFamily="18" charset="0"/>
            </a:endParaRPr>
          </a:p>
          <a:p>
            <a:pPr marL="285750" marR="0" indent="-285750">
              <a:lnSpc>
                <a:spcPct val="107000"/>
              </a:lnSpc>
              <a:spcBef>
                <a:spcPts val="0"/>
              </a:spcBef>
              <a:spcAft>
                <a:spcPts val="0"/>
              </a:spcAft>
              <a:buClr>
                <a:srgbClr val="FFFF00"/>
              </a:buClr>
              <a:buFont typeface="Wingdings" panose="05000000000000000000" pitchFamily="2" charset="2"/>
              <a:buChar char="Ø"/>
            </a:pPr>
            <a:r>
              <a:rPr lang="en-US" sz="2800" b="1" dirty="0">
                <a:latin typeface="Arial" panose="020B0604020202020204" pitchFamily="34" charset="0"/>
                <a:ea typeface="Times New Roman" panose="02020603050405020304" pitchFamily="18" charset="0"/>
                <a:cs typeface="Times New Roman" panose="02020603050405020304" pitchFamily="18" charset="0"/>
              </a:rPr>
              <a:t>In such circumstances, the preferred intention-to-treat (ITT) analysis becomes even more </a:t>
            </a:r>
            <a:r>
              <a:rPr lang="en-US" sz="2800" b="1" dirty="0">
                <a:solidFill>
                  <a:srgbClr val="FF66FF"/>
                </a:solidFill>
                <a:latin typeface="Arial" panose="020B0604020202020204" pitchFamily="34" charset="0"/>
                <a:ea typeface="Times New Roman" panose="02020603050405020304" pitchFamily="18" charset="0"/>
                <a:cs typeface="Times New Roman" panose="02020603050405020304" pitchFamily="18" charset="0"/>
              </a:rPr>
              <a:t>conservative</a:t>
            </a:r>
            <a:r>
              <a:rPr lang="en-US" sz="2800" b="1" dirty="0">
                <a:latin typeface="Arial" panose="020B0604020202020204" pitchFamily="34" charset="0"/>
                <a:ea typeface="Times New Roman" panose="02020603050405020304" pitchFamily="18" charset="0"/>
                <a:cs typeface="Times New Roman" panose="02020603050405020304" pitchFamily="18" charset="0"/>
              </a:rPr>
              <a:t> when showing superiority of the experimental treatment. </a:t>
            </a:r>
          </a:p>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89693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5</a:t>
            </a:fld>
            <a:endParaRPr lang="en-US" dirty="0"/>
          </a:p>
        </p:txBody>
      </p:sp>
      <p:sp>
        <p:nvSpPr>
          <p:cNvPr id="2" name="Title 1"/>
          <p:cNvSpPr>
            <a:spLocks noGrp="1"/>
          </p:cNvSpPr>
          <p:nvPr>
            <p:ph type="title"/>
          </p:nvPr>
        </p:nvSpPr>
        <p:spPr>
          <a:xfrm>
            <a:off x="153670" y="76200"/>
            <a:ext cx="8801100" cy="800100"/>
          </a:xfrm>
        </p:spPr>
        <p:txBody>
          <a:bodyPr/>
          <a:lstStyle/>
          <a:p>
            <a:r>
              <a:rPr lang="en-US" sz="4000" dirty="0"/>
              <a:t>Background</a:t>
            </a:r>
          </a:p>
        </p:txBody>
      </p:sp>
      <p:sp>
        <p:nvSpPr>
          <p:cNvPr id="3" name="Rectangle 2"/>
          <p:cNvSpPr/>
          <p:nvPr/>
        </p:nvSpPr>
        <p:spPr>
          <a:xfrm>
            <a:off x="264762" y="990600"/>
            <a:ext cx="8686800" cy="5031890"/>
          </a:xfrm>
          <a:prstGeom prst="rect">
            <a:avLst/>
          </a:prstGeom>
        </p:spPr>
        <p:txBody>
          <a:bodyPr wrap="square">
            <a:spAutoFit/>
          </a:bodyPr>
          <a:lstStyle/>
          <a:p>
            <a:pPr marL="285750" marR="0" indent="-285750">
              <a:lnSpc>
                <a:spcPct val="107000"/>
              </a:lnSpc>
              <a:spcBef>
                <a:spcPts val="0"/>
              </a:spcBef>
              <a:spcAft>
                <a:spcPts val="0"/>
              </a:spcAft>
              <a:buClr>
                <a:srgbClr val="FFFF00"/>
              </a:buClr>
              <a:buFont typeface="Wingdings" panose="05000000000000000000" pitchFamily="2" charset="2"/>
              <a:buChar char="Ø"/>
            </a:pPr>
            <a:r>
              <a:rPr lang="en-US" sz="2800" b="1" dirty="0">
                <a:latin typeface="Arial" panose="020B0604020202020204" pitchFamily="34" charset="0"/>
                <a:ea typeface="Times New Roman" panose="02020603050405020304" pitchFamily="18" charset="0"/>
                <a:cs typeface="Times New Roman" panose="02020603050405020304" pitchFamily="18" charset="0"/>
              </a:rPr>
              <a:t>For non-inferiority studies, the ITT approach is </a:t>
            </a:r>
            <a:r>
              <a:rPr lang="en-US" sz="2800" b="1" dirty="0">
                <a:solidFill>
                  <a:srgbClr val="FF66FF"/>
                </a:solidFill>
                <a:latin typeface="Arial" panose="020B0604020202020204" pitchFamily="34" charset="0"/>
                <a:ea typeface="Times New Roman" panose="02020603050405020304" pitchFamily="18" charset="0"/>
                <a:cs typeface="Times New Roman" panose="02020603050405020304" pitchFamily="18" charset="0"/>
              </a:rPr>
              <a:t>anti-conservative</a:t>
            </a:r>
            <a:r>
              <a:rPr lang="en-US" sz="2800" b="1" dirty="0">
                <a:latin typeface="Arial" panose="020B0604020202020204" pitchFamily="34" charset="0"/>
                <a:ea typeface="Times New Roman" panose="02020603050405020304" pitchFamily="18" charset="0"/>
                <a:cs typeface="Times New Roman" panose="02020603050405020304" pitchFamily="18" charset="0"/>
              </a:rPr>
              <a:t> and increases the likelihood of concluding non-inferiority. </a:t>
            </a:r>
          </a:p>
          <a:p>
            <a:pPr marL="285750" marR="0" indent="-285750">
              <a:lnSpc>
                <a:spcPct val="107000"/>
              </a:lnSpc>
              <a:spcBef>
                <a:spcPts val="0"/>
              </a:spcBef>
              <a:spcAft>
                <a:spcPts val="0"/>
              </a:spcAft>
              <a:buClr>
                <a:srgbClr val="FFFF00"/>
              </a:buClr>
              <a:buFont typeface="Wingdings" panose="05000000000000000000" pitchFamily="2" charset="2"/>
              <a:buChar char="Ø"/>
            </a:pPr>
            <a:endParaRPr lang="en-US" sz="2800" b="1" dirty="0">
              <a:latin typeface="Arial" panose="020B0604020202020204" pitchFamily="34" charset="0"/>
              <a:ea typeface="Times New Roman" panose="02020603050405020304" pitchFamily="18" charset="0"/>
              <a:cs typeface="Times New Roman" panose="02020603050405020304" pitchFamily="18" charset="0"/>
            </a:endParaRPr>
          </a:p>
          <a:p>
            <a:pPr marL="285750" marR="0" indent="-285750">
              <a:lnSpc>
                <a:spcPct val="107000"/>
              </a:lnSpc>
              <a:spcBef>
                <a:spcPts val="0"/>
              </a:spcBef>
              <a:spcAft>
                <a:spcPts val="0"/>
              </a:spcAft>
              <a:buClr>
                <a:srgbClr val="FFFF00"/>
              </a:buClr>
              <a:buFont typeface="Wingdings" panose="05000000000000000000" pitchFamily="2" charset="2"/>
              <a:buChar char="Ø"/>
            </a:pPr>
            <a:r>
              <a:rPr lang="en-US" sz="2800" b="1" dirty="0">
                <a:latin typeface="Arial" panose="020B0604020202020204" pitchFamily="34" charset="0"/>
                <a:ea typeface="Times New Roman" panose="02020603050405020304" pitchFamily="18" charset="0"/>
                <a:cs typeface="Times New Roman" panose="02020603050405020304" pitchFamily="18" charset="0"/>
              </a:rPr>
              <a:t>Several studies have examined the effect of non-compliance and dropouts on the ITT and per-protocol (PP) analyses in non-inferiority trials, but little is known about the effect of crossovers prior to the initiation of any study treatment.</a:t>
            </a:r>
            <a:endParaRPr lang="en-US" sz="2800" b="1"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447589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6</a:t>
            </a:fld>
            <a:endParaRPr lang="en-US" dirty="0"/>
          </a:p>
        </p:txBody>
      </p:sp>
      <p:sp>
        <p:nvSpPr>
          <p:cNvPr id="2" name="Title 1"/>
          <p:cNvSpPr>
            <a:spLocks noGrp="1"/>
          </p:cNvSpPr>
          <p:nvPr>
            <p:ph type="title"/>
          </p:nvPr>
        </p:nvSpPr>
        <p:spPr>
          <a:xfrm>
            <a:off x="184150" y="152400"/>
            <a:ext cx="8801100" cy="800100"/>
          </a:xfrm>
        </p:spPr>
        <p:txBody>
          <a:bodyPr/>
          <a:lstStyle/>
          <a:p>
            <a:r>
              <a:rPr lang="en-US" sz="4000" dirty="0"/>
              <a:t>Purpose</a:t>
            </a:r>
          </a:p>
        </p:txBody>
      </p:sp>
      <p:sp>
        <p:nvSpPr>
          <p:cNvPr id="3" name="Rectangle 2"/>
          <p:cNvSpPr/>
          <p:nvPr/>
        </p:nvSpPr>
        <p:spPr>
          <a:xfrm>
            <a:off x="762000" y="1371600"/>
            <a:ext cx="7931150" cy="2726772"/>
          </a:xfrm>
          <a:prstGeom prst="rect">
            <a:avLst/>
          </a:prstGeom>
        </p:spPr>
        <p:txBody>
          <a:bodyPr wrap="square">
            <a:spAutoFit/>
          </a:bodyPr>
          <a:lstStyle/>
          <a:p>
            <a:pPr marL="0" marR="0" algn="ctr">
              <a:lnSpc>
                <a:spcPct val="107000"/>
              </a:lnSpc>
              <a:spcBef>
                <a:spcPts val="0"/>
              </a:spcBef>
              <a:spcAft>
                <a:spcPts val="0"/>
              </a:spcAft>
            </a:pPr>
            <a:r>
              <a:rPr lang="en-US" sz="2800" b="1" dirty="0">
                <a:latin typeface="+mn-lt"/>
                <a:ea typeface="Times New Roman" panose="02020603050405020304" pitchFamily="18" charset="0"/>
                <a:cs typeface="Times New Roman" panose="02020603050405020304" pitchFamily="18" charset="0"/>
              </a:rPr>
              <a:t>To investigate the effect of random crossovers prior to the initiation of study treatment when analyzing non-inferiority trials with the </a:t>
            </a:r>
            <a:r>
              <a:rPr lang="en-US" sz="2800" b="1" dirty="0">
                <a:solidFill>
                  <a:srgbClr val="C5FF0B"/>
                </a:solidFill>
                <a:latin typeface="+mn-lt"/>
                <a:ea typeface="Times New Roman" panose="02020603050405020304" pitchFamily="18" charset="0"/>
                <a:cs typeface="Times New Roman" panose="02020603050405020304" pitchFamily="18" charset="0"/>
              </a:rPr>
              <a:t>ITT</a:t>
            </a:r>
            <a:r>
              <a:rPr lang="en-US" sz="2800" b="1" dirty="0">
                <a:latin typeface="+mn-lt"/>
                <a:ea typeface="Times New Roman" panose="02020603050405020304" pitchFamily="18" charset="0"/>
                <a:cs typeface="Times New Roman" panose="02020603050405020304" pitchFamily="18" charset="0"/>
              </a:rPr>
              <a:t>, as-treated </a:t>
            </a:r>
            <a:r>
              <a:rPr lang="en-US" sz="2800" b="1" dirty="0">
                <a:solidFill>
                  <a:srgbClr val="C5FF0B"/>
                </a:solidFill>
                <a:latin typeface="+mn-lt"/>
                <a:ea typeface="Times New Roman" panose="02020603050405020304" pitchFamily="18" charset="0"/>
                <a:cs typeface="Times New Roman" panose="02020603050405020304" pitchFamily="18" charset="0"/>
              </a:rPr>
              <a:t>(AT) </a:t>
            </a:r>
            <a:r>
              <a:rPr lang="en-US" sz="2800" b="1" dirty="0">
                <a:latin typeface="+mn-lt"/>
                <a:ea typeface="Times New Roman" panose="02020603050405020304" pitchFamily="18" charset="0"/>
                <a:cs typeface="Times New Roman" panose="02020603050405020304" pitchFamily="18" charset="0"/>
              </a:rPr>
              <a:t>and Per-protocol </a:t>
            </a:r>
            <a:r>
              <a:rPr lang="en-US" sz="2800" b="1" dirty="0">
                <a:solidFill>
                  <a:srgbClr val="C5FF0B"/>
                </a:solidFill>
                <a:latin typeface="+mn-lt"/>
                <a:ea typeface="Times New Roman" panose="02020603050405020304" pitchFamily="18" charset="0"/>
                <a:cs typeface="Times New Roman" panose="02020603050405020304" pitchFamily="18" charset="0"/>
              </a:rPr>
              <a:t>(PP) </a:t>
            </a:r>
            <a:r>
              <a:rPr lang="en-US" sz="2800" b="1" dirty="0">
                <a:latin typeface="+mn-lt"/>
                <a:ea typeface="Times New Roman" panose="02020603050405020304" pitchFamily="18" charset="0"/>
                <a:cs typeface="Times New Roman" panose="02020603050405020304" pitchFamily="18" charset="0"/>
              </a:rPr>
              <a:t>approaches</a:t>
            </a:r>
            <a:endParaRPr lang="en-US" sz="2800" b="1" dirty="0">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30466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7</a:t>
            </a:fld>
            <a:endParaRPr lang="en-US" dirty="0"/>
          </a:p>
        </p:txBody>
      </p:sp>
      <p:sp>
        <p:nvSpPr>
          <p:cNvPr id="2" name="Title 1"/>
          <p:cNvSpPr>
            <a:spLocks noGrp="1"/>
          </p:cNvSpPr>
          <p:nvPr>
            <p:ph type="title"/>
          </p:nvPr>
        </p:nvSpPr>
        <p:spPr>
          <a:xfrm>
            <a:off x="184150" y="152400"/>
            <a:ext cx="8801100" cy="800100"/>
          </a:xfrm>
        </p:spPr>
        <p:txBody>
          <a:bodyPr/>
          <a:lstStyle/>
          <a:p>
            <a:r>
              <a:rPr lang="en-US" sz="4000" dirty="0"/>
              <a:t>Methods</a:t>
            </a:r>
          </a:p>
        </p:txBody>
      </p:sp>
      <p:sp>
        <p:nvSpPr>
          <p:cNvPr id="3" name="Rectangle 2"/>
          <p:cNvSpPr/>
          <p:nvPr/>
        </p:nvSpPr>
        <p:spPr>
          <a:xfrm>
            <a:off x="1368575" y="1447800"/>
            <a:ext cx="7931150" cy="421654"/>
          </a:xfrm>
          <a:prstGeom prst="rect">
            <a:avLst/>
          </a:prstGeom>
        </p:spPr>
        <p:txBody>
          <a:bodyPr wrap="square">
            <a:spAutoFit/>
          </a:bodyPr>
          <a:lstStyle/>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7" name="Oval 26"/>
          <p:cNvSpPr/>
          <p:nvPr/>
        </p:nvSpPr>
        <p:spPr bwMode="auto">
          <a:xfrm>
            <a:off x="3096592" y="1066326"/>
            <a:ext cx="3200400" cy="685801"/>
          </a:xfrm>
          <a:prstGeom prst="ellipse">
            <a:avLst/>
          </a:prstGeom>
          <a:noFill/>
          <a:ln w="38100" cap="flat" cmpd="sng" algn="ctr">
            <a:solidFill>
              <a:srgbClr val="C5FF0B"/>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800" b="1" dirty="0"/>
              <a:t>Population</a:t>
            </a:r>
            <a:endParaRPr kumimoji="0" lang="en-US" sz="2800" b="1" i="0" u="none" strike="noStrike" cap="none" normalizeH="0" baseline="0" dirty="0">
              <a:ln>
                <a:noFill/>
              </a:ln>
              <a:solidFill>
                <a:schemeClr val="tx1"/>
              </a:solidFill>
              <a:effectLst/>
            </a:endParaRPr>
          </a:p>
        </p:txBody>
      </p:sp>
      <p:sp>
        <p:nvSpPr>
          <p:cNvPr id="31" name="Rectangle 30"/>
          <p:cNvSpPr/>
          <p:nvPr/>
        </p:nvSpPr>
        <p:spPr bwMode="auto">
          <a:xfrm>
            <a:off x="164904" y="1743432"/>
            <a:ext cx="3028948" cy="1114425"/>
          </a:xfrm>
          <a:prstGeom prst="rect">
            <a:avLst/>
          </a:prstGeom>
          <a:noFill/>
          <a:ln w="31750" cap="flat" cmpd="sng" algn="ctr">
            <a:solidFill>
              <a:srgbClr val="FF66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Estimated the sample size for each effect size</a:t>
            </a:r>
          </a:p>
        </p:txBody>
      </p:sp>
      <p:sp>
        <p:nvSpPr>
          <p:cNvPr id="32" name="Rectangle 31"/>
          <p:cNvSpPr/>
          <p:nvPr/>
        </p:nvSpPr>
        <p:spPr bwMode="auto">
          <a:xfrm>
            <a:off x="5839954" y="1743432"/>
            <a:ext cx="3189288" cy="1025430"/>
          </a:xfrm>
          <a:prstGeom prst="rect">
            <a:avLst/>
          </a:prstGeom>
          <a:noFill/>
          <a:ln w="31750" cap="flat" cmpd="sng" algn="ctr">
            <a:solidFill>
              <a:srgbClr val="FF66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Randomly</a:t>
            </a:r>
            <a:r>
              <a:rPr kumimoji="0" lang="en-US" sz="2000" b="1" i="0" u="none" strike="noStrike" cap="none" normalizeH="0" dirty="0">
                <a:ln>
                  <a:noFill/>
                </a:ln>
                <a:solidFill>
                  <a:schemeClr val="tx1"/>
                </a:solidFill>
                <a:effectLst/>
                <a:latin typeface="Arial" charset="0"/>
              </a:rPr>
              <a:t> generated 5,000 samples with the estimated sample size</a:t>
            </a:r>
            <a:endParaRPr kumimoji="0" lang="en-US" sz="2000" b="1" i="0" u="none" strike="noStrike" cap="none" normalizeH="0" baseline="0" dirty="0">
              <a:ln>
                <a:noFill/>
              </a:ln>
              <a:solidFill>
                <a:schemeClr val="tx1"/>
              </a:solidFill>
              <a:effectLst/>
              <a:latin typeface="Arial" charset="0"/>
            </a:endParaRPr>
          </a:p>
        </p:txBody>
      </p:sp>
      <p:grpSp>
        <p:nvGrpSpPr>
          <p:cNvPr id="47" name="Group 46"/>
          <p:cNvGrpSpPr/>
          <p:nvPr/>
        </p:nvGrpSpPr>
        <p:grpSpPr>
          <a:xfrm>
            <a:off x="3183904" y="1769298"/>
            <a:ext cx="3200400" cy="1726353"/>
            <a:chOff x="3138487" y="1752476"/>
            <a:chExt cx="3200400" cy="1726353"/>
          </a:xfrm>
        </p:grpSpPr>
        <p:sp>
          <p:nvSpPr>
            <p:cNvPr id="28" name="Down Arrow 27"/>
            <p:cNvSpPr/>
            <p:nvPr/>
          </p:nvSpPr>
          <p:spPr bwMode="auto">
            <a:xfrm>
              <a:off x="4498975" y="1752476"/>
              <a:ext cx="304800" cy="982303"/>
            </a:xfrm>
            <a:prstGeom prst="downArrow">
              <a:avLst/>
            </a:prstGeom>
            <a:solidFill>
              <a:srgbClr val="FFFF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33" name="Oval 32"/>
            <p:cNvSpPr/>
            <p:nvPr/>
          </p:nvSpPr>
          <p:spPr bwMode="auto">
            <a:xfrm>
              <a:off x="3138487" y="2749826"/>
              <a:ext cx="3200400" cy="729003"/>
            </a:xfrm>
            <a:prstGeom prst="ellipse">
              <a:avLst/>
            </a:prstGeom>
            <a:noFill/>
            <a:ln w="38100" cap="flat" cmpd="sng" algn="ctr">
              <a:solidFill>
                <a:srgbClr val="C5FF0B"/>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a:ln>
                    <a:noFill/>
                  </a:ln>
                  <a:solidFill>
                    <a:schemeClr val="tx1"/>
                  </a:solidFill>
                  <a:effectLst/>
                </a:rPr>
                <a:t>Sample</a:t>
              </a:r>
            </a:p>
          </p:txBody>
        </p:sp>
      </p:grpSp>
      <p:grpSp>
        <p:nvGrpSpPr>
          <p:cNvPr id="48" name="Group 47"/>
          <p:cNvGrpSpPr/>
          <p:nvPr/>
        </p:nvGrpSpPr>
        <p:grpSpPr>
          <a:xfrm>
            <a:off x="3183904" y="3477430"/>
            <a:ext cx="3200400" cy="1698156"/>
            <a:chOff x="3128923" y="3496081"/>
            <a:chExt cx="3200400" cy="1698156"/>
          </a:xfrm>
        </p:grpSpPr>
        <p:sp>
          <p:nvSpPr>
            <p:cNvPr id="34" name="Oval 33"/>
            <p:cNvSpPr/>
            <p:nvPr/>
          </p:nvSpPr>
          <p:spPr bwMode="auto">
            <a:xfrm>
              <a:off x="3128923" y="4508436"/>
              <a:ext cx="3200400" cy="685801"/>
            </a:xfrm>
            <a:prstGeom prst="ellipse">
              <a:avLst/>
            </a:prstGeom>
            <a:noFill/>
            <a:ln w="38100" cap="flat" cmpd="sng" algn="ctr">
              <a:solidFill>
                <a:srgbClr val="C5FF0B"/>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a:ln>
                    <a:noFill/>
                  </a:ln>
                  <a:solidFill>
                    <a:schemeClr val="tx1"/>
                  </a:solidFill>
                  <a:effectLst/>
                </a:rPr>
                <a:t>Analysis</a:t>
              </a:r>
            </a:p>
          </p:txBody>
        </p:sp>
        <p:sp>
          <p:nvSpPr>
            <p:cNvPr id="35" name="Down Arrow 34"/>
            <p:cNvSpPr/>
            <p:nvPr/>
          </p:nvSpPr>
          <p:spPr bwMode="auto">
            <a:xfrm>
              <a:off x="4495800" y="3496081"/>
              <a:ext cx="304800" cy="987556"/>
            </a:xfrm>
            <a:prstGeom prst="downArrow">
              <a:avLst/>
            </a:prstGeom>
            <a:solidFill>
              <a:srgbClr val="FFFF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grpSp>
      <p:sp>
        <p:nvSpPr>
          <p:cNvPr id="36" name="Rectangle 35"/>
          <p:cNvSpPr/>
          <p:nvPr/>
        </p:nvSpPr>
        <p:spPr bwMode="auto">
          <a:xfrm>
            <a:off x="5839954" y="3477406"/>
            <a:ext cx="3189288" cy="982191"/>
          </a:xfrm>
          <a:prstGeom prst="rect">
            <a:avLst/>
          </a:prstGeom>
          <a:noFill/>
          <a:ln w="31750" cap="flat" cmpd="sng" algn="ctr">
            <a:solidFill>
              <a:srgbClr val="FF66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Randomly</a:t>
            </a:r>
            <a:r>
              <a:rPr kumimoji="0" lang="en-US" sz="2000" b="1" i="0" u="none" strike="noStrike" cap="none" normalizeH="0" dirty="0">
                <a:ln>
                  <a:noFill/>
                </a:ln>
                <a:solidFill>
                  <a:schemeClr val="tx1"/>
                </a:solidFill>
                <a:effectLst/>
                <a:latin typeface="Arial" charset="0"/>
              </a:rPr>
              <a:t> selected 5% and 10% of participants to crossover </a:t>
            </a:r>
            <a:endParaRPr kumimoji="0" lang="en-US" sz="2000" b="1" i="0" u="none" strike="noStrike" cap="none" normalizeH="0" baseline="0" dirty="0">
              <a:ln>
                <a:noFill/>
              </a:ln>
              <a:solidFill>
                <a:schemeClr val="tx1"/>
              </a:solidFill>
              <a:effectLst/>
              <a:latin typeface="Arial" charset="0"/>
            </a:endParaRPr>
          </a:p>
        </p:txBody>
      </p:sp>
      <p:sp>
        <p:nvSpPr>
          <p:cNvPr id="37" name="Rectangle 36"/>
          <p:cNvSpPr/>
          <p:nvPr/>
        </p:nvSpPr>
        <p:spPr bwMode="auto">
          <a:xfrm>
            <a:off x="153419" y="3327405"/>
            <a:ext cx="3028949" cy="1049172"/>
          </a:xfrm>
          <a:prstGeom prst="rect">
            <a:avLst/>
          </a:prstGeom>
          <a:noFill/>
          <a:ln w="31750" cap="flat" cmpd="sng" algn="ctr">
            <a:solidFill>
              <a:srgbClr val="FF66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Randomized</a:t>
            </a:r>
            <a:r>
              <a:rPr kumimoji="0" lang="en-US" sz="2000" b="1" i="0" u="none" strike="noStrike" cap="none" normalizeH="0" dirty="0">
                <a:ln>
                  <a:noFill/>
                </a:ln>
                <a:solidFill>
                  <a:schemeClr val="tx1"/>
                </a:solidFill>
                <a:effectLst/>
                <a:latin typeface="Arial" charset="0"/>
              </a:rPr>
              <a:t> participants to each treatment group </a:t>
            </a:r>
            <a:endParaRPr kumimoji="0" lang="en-US" sz="2000" b="1" i="0" u="none" strike="noStrike" cap="none" normalizeH="0" baseline="0" dirty="0">
              <a:ln>
                <a:noFill/>
              </a:ln>
              <a:solidFill>
                <a:schemeClr val="tx1"/>
              </a:solidFill>
              <a:effectLst/>
              <a:latin typeface="Arial" charset="0"/>
            </a:endParaRPr>
          </a:p>
        </p:txBody>
      </p:sp>
      <p:grpSp>
        <p:nvGrpSpPr>
          <p:cNvPr id="49" name="Group 48"/>
          <p:cNvGrpSpPr/>
          <p:nvPr/>
        </p:nvGrpSpPr>
        <p:grpSpPr>
          <a:xfrm>
            <a:off x="3671183" y="5233835"/>
            <a:ext cx="727632" cy="1099689"/>
            <a:chOff x="3671183" y="5233835"/>
            <a:chExt cx="727632" cy="1099689"/>
          </a:xfrm>
        </p:grpSpPr>
        <p:sp>
          <p:nvSpPr>
            <p:cNvPr id="39" name="Down Arrow 38"/>
            <p:cNvSpPr/>
            <p:nvPr/>
          </p:nvSpPr>
          <p:spPr bwMode="auto">
            <a:xfrm>
              <a:off x="3897591" y="5233835"/>
              <a:ext cx="304800" cy="785965"/>
            </a:xfrm>
            <a:prstGeom prst="downArrow">
              <a:avLst/>
            </a:prstGeom>
            <a:solidFill>
              <a:srgbClr val="FFFF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42" name="Rectangle 41"/>
            <p:cNvSpPr/>
            <p:nvPr/>
          </p:nvSpPr>
          <p:spPr bwMode="auto">
            <a:xfrm>
              <a:off x="3671183" y="6044599"/>
              <a:ext cx="727632" cy="288925"/>
            </a:xfrm>
            <a:prstGeom prst="rect">
              <a:avLst/>
            </a:prstGeom>
            <a:no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a:ln>
                    <a:noFill/>
                  </a:ln>
                  <a:solidFill>
                    <a:srgbClr val="C5FF0B"/>
                  </a:solidFill>
                  <a:effectLst/>
                  <a:latin typeface="Arial" charset="0"/>
                </a:rPr>
                <a:t>ITT</a:t>
              </a:r>
              <a:endParaRPr kumimoji="0" lang="en-US" sz="2400" b="1" i="0" u="none" strike="noStrike" cap="none" normalizeH="0" baseline="0" dirty="0">
                <a:ln>
                  <a:noFill/>
                </a:ln>
                <a:solidFill>
                  <a:srgbClr val="C5FF0B"/>
                </a:solidFill>
                <a:effectLst/>
                <a:latin typeface="Arial" charset="0"/>
              </a:endParaRPr>
            </a:p>
          </p:txBody>
        </p:sp>
      </p:grpSp>
      <p:grpSp>
        <p:nvGrpSpPr>
          <p:cNvPr id="51" name="Group 50"/>
          <p:cNvGrpSpPr/>
          <p:nvPr/>
        </p:nvGrpSpPr>
        <p:grpSpPr>
          <a:xfrm>
            <a:off x="4393218" y="5240629"/>
            <a:ext cx="666751" cy="1092895"/>
            <a:chOff x="4393218" y="5240629"/>
            <a:chExt cx="666751" cy="1092895"/>
          </a:xfrm>
        </p:grpSpPr>
        <p:sp>
          <p:nvSpPr>
            <p:cNvPr id="40" name="Down Arrow 39"/>
            <p:cNvSpPr/>
            <p:nvPr/>
          </p:nvSpPr>
          <p:spPr bwMode="auto">
            <a:xfrm>
              <a:off x="4545556" y="5240629"/>
              <a:ext cx="304800" cy="779171"/>
            </a:xfrm>
            <a:prstGeom prst="downArrow">
              <a:avLst/>
            </a:prstGeom>
            <a:solidFill>
              <a:srgbClr val="FFFF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43" name="Rectangle 42"/>
            <p:cNvSpPr/>
            <p:nvPr/>
          </p:nvSpPr>
          <p:spPr bwMode="auto">
            <a:xfrm>
              <a:off x="4393218" y="6044599"/>
              <a:ext cx="666751" cy="288925"/>
            </a:xfrm>
            <a:prstGeom prst="rect">
              <a:avLst/>
            </a:prstGeom>
            <a:no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a:ln>
                    <a:noFill/>
                  </a:ln>
                  <a:solidFill>
                    <a:srgbClr val="C5FF0B"/>
                  </a:solidFill>
                  <a:effectLst/>
                  <a:latin typeface="Arial" charset="0"/>
                </a:rPr>
                <a:t>PP</a:t>
              </a:r>
            </a:p>
          </p:txBody>
        </p:sp>
      </p:grpSp>
      <p:grpSp>
        <p:nvGrpSpPr>
          <p:cNvPr id="52" name="Group 51"/>
          <p:cNvGrpSpPr/>
          <p:nvPr/>
        </p:nvGrpSpPr>
        <p:grpSpPr>
          <a:xfrm>
            <a:off x="5059970" y="5227041"/>
            <a:ext cx="996394" cy="1106483"/>
            <a:chOff x="5059969" y="5227041"/>
            <a:chExt cx="1001991" cy="1106483"/>
          </a:xfrm>
        </p:grpSpPr>
        <p:sp>
          <p:nvSpPr>
            <p:cNvPr id="41" name="Down Arrow 40"/>
            <p:cNvSpPr/>
            <p:nvPr/>
          </p:nvSpPr>
          <p:spPr bwMode="auto">
            <a:xfrm>
              <a:off x="5181750" y="5227041"/>
              <a:ext cx="304800" cy="792759"/>
            </a:xfrm>
            <a:prstGeom prst="downArrow">
              <a:avLst/>
            </a:prstGeom>
            <a:solidFill>
              <a:srgbClr val="FFFF00"/>
            </a:solidFill>
            <a:ln w="127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44" name="Rectangle 43"/>
            <p:cNvSpPr/>
            <p:nvPr/>
          </p:nvSpPr>
          <p:spPr bwMode="auto">
            <a:xfrm>
              <a:off x="5059969" y="6044599"/>
              <a:ext cx="1001991" cy="288925"/>
            </a:xfrm>
            <a:prstGeom prst="rect">
              <a:avLst/>
            </a:prstGeom>
            <a:no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a:ln>
                    <a:noFill/>
                  </a:ln>
                  <a:solidFill>
                    <a:srgbClr val="C5FF0B"/>
                  </a:solidFill>
                  <a:effectLst/>
                  <a:latin typeface="Arial" charset="0"/>
                </a:rPr>
                <a:t>AT</a:t>
              </a:r>
            </a:p>
          </p:txBody>
        </p:sp>
      </p:grpSp>
      <p:sp>
        <p:nvSpPr>
          <p:cNvPr id="45" name="Rectangle 44"/>
          <p:cNvSpPr/>
          <p:nvPr/>
        </p:nvSpPr>
        <p:spPr bwMode="auto">
          <a:xfrm>
            <a:off x="153419" y="4969686"/>
            <a:ext cx="2932786" cy="1074913"/>
          </a:xfrm>
          <a:prstGeom prst="rect">
            <a:avLst/>
          </a:prstGeom>
          <a:noFill/>
          <a:ln w="31750" cap="flat" cmpd="sng" algn="ctr">
            <a:solidFill>
              <a:srgbClr val="FF66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dirty="0">
                <a:ln>
                  <a:noFill/>
                </a:ln>
                <a:solidFill>
                  <a:schemeClr val="tx1"/>
                </a:solidFill>
                <a:effectLst/>
                <a:latin typeface="Arial" charset="0"/>
              </a:rPr>
              <a:t>Calculated the </a:t>
            </a:r>
            <a:r>
              <a:rPr kumimoji="0" lang="en-US" sz="2000" b="1" i="0" u="none" strike="noStrike" cap="none" normalizeH="0" dirty="0">
                <a:ln>
                  <a:noFill/>
                </a:ln>
                <a:solidFill>
                  <a:srgbClr val="C5FF0B"/>
                </a:solidFill>
                <a:effectLst/>
                <a:latin typeface="Arial" charset="0"/>
              </a:rPr>
              <a:t>true type I error rate</a:t>
            </a:r>
            <a:endParaRPr kumimoji="0" lang="en-US" sz="2000" b="1" i="0" u="none" strike="noStrike" cap="none" normalizeH="0" baseline="0" dirty="0">
              <a:ln>
                <a:noFill/>
              </a:ln>
              <a:solidFill>
                <a:srgbClr val="C5FF0B"/>
              </a:solidFill>
              <a:effectLst/>
              <a:latin typeface="Arial" charset="0"/>
            </a:endParaRPr>
          </a:p>
        </p:txBody>
      </p:sp>
      <p:sp>
        <p:nvSpPr>
          <p:cNvPr id="46" name="Rectangle 45"/>
          <p:cNvSpPr/>
          <p:nvPr/>
        </p:nvSpPr>
        <p:spPr bwMode="auto">
          <a:xfrm>
            <a:off x="5861936" y="5134920"/>
            <a:ext cx="3167306" cy="1141919"/>
          </a:xfrm>
          <a:prstGeom prst="rect">
            <a:avLst/>
          </a:prstGeom>
          <a:noFill/>
          <a:ln w="31750" cap="flat" cmpd="sng" algn="ctr">
            <a:solidFill>
              <a:srgbClr val="FF66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rgbClr val="FFFFFF"/>
                </a:solidFill>
                <a:effectLst/>
                <a:latin typeface="Arial" charset="0"/>
              </a:rPr>
              <a:t>Calculated</a:t>
            </a:r>
            <a:r>
              <a:rPr kumimoji="0" lang="en-US" sz="2000" b="1" i="0" u="none" strike="noStrike" cap="none" normalizeH="0" dirty="0">
                <a:ln>
                  <a:noFill/>
                </a:ln>
                <a:solidFill>
                  <a:srgbClr val="FFFFFF"/>
                </a:solidFill>
                <a:effectLst/>
                <a:latin typeface="Arial" charset="0"/>
              </a:rPr>
              <a:t> the type I error rate and bias for each analysis approach</a:t>
            </a:r>
            <a:endParaRPr kumimoji="0" lang="en-US" sz="2000" b="1" i="0" u="none" strike="noStrike" cap="none" normalizeH="0" baseline="0" dirty="0">
              <a:ln>
                <a:noFill/>
              </a:ln>
              <a:solidFill>
                <a:srgbClr val="FFFFFF"/>
              </a:solidFill>
              <a:effectLst/>
              <a:latin typeface="Arial" charset="0"/>
            </a:endParaRPr>
          </a:p>
        </p:txBody>
      </p:sp>
    </p:spTree>
    <p:extLst>
      <p:ext uri="{BB962C8B-B14F-4D97-AF65-F5344CB8AC3E}">
        <p14:creationId xmlns:p14="http://schemas.microsoft.com/office/powerpoint/2010/main" val="18168152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1" grpId="0" animBg="1"/>
      <p:bldP spid="32" grpId="0" animBg="1"/>
      <p:bldP spid="36" grpId="0" animBg="1"/>
      <p:bldP spid="37" grpId="0" animBg="1"/>
      <p:bldP spid="45" grpId="0" animBg="1"/>
      <p:bldP spid="4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8</a:t>
            </a:fld>
            <a:endParaRPr lang="en-US" dirty="0"/>
          </a:p>
        </p:txBody>
      </p:sp>
      <p:sp>
        <p:nvSpPr>
          <p:cNvPr id="2" name="Title 1"/>
          <p:cNvSpPr>
            <a:spLocks noGrp="1"/>
          </p:cNvSpPr>
          <p:nvPr>
            <p:ph type="title"/>
          </p:nvPr>
        </p:nvSpPr>
        <p:spPr>
          <a:xfrm>
            <a:off x="184150" y="152400"/>
            <a:ext cx="8801100" cy="800100"/>
          </a:xfrm>
        </p:spPr>
        <p:txBody>
          <a:bodyPr/>
          <a:lstStyle/>
          <a:p>
            <a:r>
              <a:rPr lang="en-US" sz="4000" dirty="0"/>
              <a:t>Population Simulation</a:t>
            </a:r>
          </a:p>
        </p:txBody>
      </p:sp>
      <p:sp>
        <p:nvSpPr>
          <p:cNvPr id="3" name="Rectangle 2"/>
          <p:cNvSpPr/>
          <p:nvPr/>
        </p:nvSpPr>
        <p:spPr>
          <a:xfrm>
            <a:off x="184150" y="990600"/>
            <a:ext cx="8801100" cy="2858539"/>
          </a:xfrm>
          <a:prstGeom prst="rect">
            <a:avLst/>
          </a:prstGeom>
        </p:spPr>
        <p:txBody>
          <a:bodyPr wrap="square">
            <a:spAutoFit/>
          </a:bodyPr>
          <a:lstStyle/>
          <a:p>
            <a:pPr marL="342900" marR="0" indent="-342900">
              <a:lnSpc>
                <a:spcPct val="107000"/>
              </a:lnSpc>
              <a:spcBef>
                <a:spcPts val="0"/>
              </a:spcBef>
              <a:spcAft>
                <a:spcPts val="0"/>
              </a:spcAft>
              <a:buClr>
                <a:srgbClr val="FFFF00"/>
              </a:buClr>
              <a:buFont typeface="Wingdings" panose="05000000000000000000" pitchFamily="2" charset="2"/>
              <a:buChar char="Ø"/>
            </a:pPr>
            <a:r>
              <a:rPr lang="en-US" sz="2400" b="1" dirty="0"/>
              <a:t>Populations of 10,000 potential trial participants were simulated. </a:t>
            </a:r>
          </a:p>
          <a:p>
            <a:pPr marL="342900" marR="0" indent="-342900">
              <a:lnSpc>
                <a:spcPct val="107000"/>
              </a:lnSpc>
              <a:spcBef>
                <a:spcPts val="0"/>
              </a:spcBef>
              <a:spcAft>
                <a:spcPts val="0"/>
              </a:spcAft>
              <a:buClr>
                <a:srgbClr val="FFFF00"/>
              </a:buClr>
              <a:buFont typeface="Wingdings" panose="05000000000000000000" pitchFamily="2" charset="2"/>
              <a:buChar char="Ø"/>
            </a:pPr>
            <a:r>
              <a:rPr lang="en-US" sz="2400" b="1" dirty="0"/>
              <a:t>Each participant had a continuous outcome simulated for each treatment group.</a:t>
            </a:r>
          </a:p>
          <a:p>
            <a:pPr marL="342900" indent="-342900">
              <a:lnSpc>
                <a:spcPct val="107000"/>
              </a:lnSpc>
              <a:spcBef>
                <a:spcPts val="0"/>
              </a:spcBef>
              <a:spcAft>
                <a:spcPts val="0"/>
              </a:spcAft>
              <a:buClr>
                <a:srgbClr val="FFFF00"/>
              </a:buClr>
              <a:buFont typeface="Wingdings" panose="05000000000000000000" pitchFamily="2" charset="2"/>
              <a:buChar char="Ø"/>
            </a:pPr>
            <a:r>
              <a:rPr lang="en-US" sz="2400" b="1" dirty="0"/>
              <a:t>The true treatment group difference in each population was equal to the non-inferiority  margin </a:t>
            </a:r>
            <a:r>
              <a:rPr lang="en-US" sz="2400" b="1" dirty="0">
                <a:solidFill>
                  <a:srgbClr val="C5FF0B"/>
                </a:solidFill>
              </a:rPr>
              <a:t>(null hypothesis)</a:t>
            </a:r>
          </a:p>
          <a:p>
            <a:pPr marL="342900" marR="0" indent="-342900">
              <a:lnSpc>
                <a:spcPct val="107000"/>
              </a:lnSpc>
              <a:spcBef>
                <a:spcPts val="0"/>
              </a:spcBef>
              <a:spcAft>
                <a:spcPts val="0"/>
              </a:spcAft>
              <a:buClr>
                <a:srgbClr val="FFFF00"/>
              </a:buClr>
              <a:buFont typeface="Wingdings" panose="05000000000000000000" pitchFamily="2" charset="2"/>
              <a:buChar char="Ø"/>
            </a:pPr>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700981705"/>
              </p:ext>
            </p:extLst>
          </p:nvPr>
        </p:nvGraphicFramePr>
        <p:xfrm>
          <a:off x="1066800" y="3919170"/>
          <a:ext cx="6477000" cy="2313355"/>
        </p:xfrm>
        <a:graphic>
          <a:graphicData uri="http://schemas.openxmlformats.org/drawingml/2006/table">
            <a:tbl>
              <a:tblPr firstRow="1" bandRow="1">
                <a:tableStyleId>{5C22544A-7EE6-4342-B048-85BDC9FD1C3A}</a:tableStyleId>
              </a:tblPr>
              <a:tblGrid>
                <a:gridCol w="3238500">
                  <a:extLst>
                    <a:ext uri="{9D8B030D-6E8A-4147-A177-3AD203B41FA5}">
                      <a16:colId xmlns:a16="http://schemas.microsoft.com/office/drawing/2014/main" val="2671999270"/>
                    </a:ext>
                  </a:extLst>
                </a:gridCol>
                <a:gridCol w="3238500">
                  <a:extLst>
                    <a:ext uri="{9D8B030D-6E8A-4147-A177-3AD203B41FA5}">
                      <a16:colId xmlns:a16="http://schemas.microsoft.com/office/drawing/2014/main" val="2375619868"/>
                    </a:ext>
                  </a:extLst>
                </a:gridCol>
              </a:tblGrid>
              <a:tr h="805360">
                <a:tc>
                  <a:txBody>
                    <a:bodyPr/>
                    <a:lstStyle/>
                    <a:p>
                      <a:pPr algn="ctr"/>
                      <a:endParaRPr lang="en-US" sz="2400" dirty="0"/>
                    </a:p>
                  </a:txBody>
                  <a:tcPr/>
                </a:tc>
                <a:tc>
                  <a:txBody>
                    <a:bodyPr/>
                    <a:lstStyle/>
                    <a:p>
                      <a:pPr algn="ctr"/>
                      <a:r>
                        <a:rPr lang="en-US" sz="2400" dirty="0">
                          <a:solidFill>
                            <a:schemeClr val="bg1">
                              <a:lumMod val="75000"/>
                            </a:schemeClr>
                          </a:solidFill>
                        </a:rPr>
                        <a:t>Effect size</a:t>
                      </a:r>
                    </a:p>
                  </a:txBody>
                  <a:tcPr/>
                </a:tc>
                <a:extLst>
                  <a:ext uri="{0D108BD9-81ED-4DB2-BD59-A6C34878D82A}">
                    <a16:rowId xmlns:a16="http://schemas.microsoft.com/office/drawing/2014/main" val="961808463"/>
                  </a:ext>
                </a:extLst>
              </a:tr>
              <a:tr h="502665">
                <a:tc>
                  <a:txBody>
                    <a:bodyPr/>
                    <a:lstStyle/>
                    <a:p>
                      <a:pPr algn="ctr"/>
                      <a:r>
                        <a:rPr lang="en-US" sz="2400" b="1" dirty="0">
                          <a:solidFill>
                            <a:srgbClr val="2E2E96"/>
                          </a:solidFill>
                        </a:rPr>
                        <a:t>Population 1</a:t>
                      </a:r>
                    </a:p>
                  </a:txBody>
                  <a:tcPr/>
                </a:tc>
                <a:tc>
                  <a:txBody>
                    <a:bodyPr/>
                    <a:lstStyle/>
                    <a:p>
                      <a:pPr algn="ctr"/>
                      <a:r>
                        <a:rPr lang="en-US" sz="2400" b="1" dirty="0">
                          <a:solidFill>
                            <a:srgbClr val="2E2E96"/>
                          </a:solidFill>
                        </a:rPr>
                        <a:t>0.20</a:t>
                      </a:r>
                    </a:p>
                  </a:txBody>
                  <a:tcPr/>
                </a:tc>
                <a:extLst>
                  <a:ext uri="{0D108BD9-81ED-4DB2-BD59-A6C34878D82A}">
                    <a16:rowId xmlns:a16="http://schemas.microsoft.com/office/drawing/2014/main" val="2425975581"/>
                  </a:ext>
                </a:extLst>
              </a:tr>
              <a:tr h="502665">
                <a:tc>
                  <a:txBody>
                    <a:bodyPr/>
                    <a:lstStyle/>
                    <a:p>
                      <a:pPr algn="ctr"/>
                      <a:r>
                        <a:rPr lang="en-US" sz="2400" b="1" dirty="0">
                          <a:solidFill>
                            <a:srgbClr val="2E2E96"/>
                          </a:solidFill>
                        </a:rPr>
                        <a:t>Population</a:t>
                      </a:r>
                      <a:r>
                        <a:rPr lang="en-US" sz="2400" b="1" baseline="0" dirty="0">
                          <a:solidFill>
                            <a:srgbClr val="2E2E96"/>
                          </a:solidFill>
                        </a:rPr>
                        <a:t> 2</a:t>
                      </a:r>
                      <a:endParaRPr lang="en-US" sz="2400" b="1" dirty="0">
                        <a:solidFill>
                          <a:srgbClr val="2E2E96"/>
                        </a:solidFill>
                      </a:endParaRPr>
                    </a:p>
                  </a:txBody>
                  <a:tcPr/>
                </a:tc>
                <a:tc>
                  <a:txBody>
                    <a:bodyPr/>
                    <a:lstStyle/>
                    <a:p>
                      <a:pPr algn="ctr"/>
                      <a:r>
                        <a:rPr lang="en-US" sz="2400" b="1" dirty="0">
                          <a:solidFill>
                            <a:srgbClr val="2E2E96"/>
                          </a:solidFill>
                        </a:rPr>
                        <a:t>0.42</a:t>
                      </a:r>
                    </a:p>
                  </a:txBody>
                  <a:tcPr/>
                </a:tc>
                <a:extLst>
                  <a:ext uri="{0D108BD9-81ED-4DB2-BD59-A6C34878D82A}">
                    <a16:rowId xmlns:a16="http://schemas.microsoft.com/office/drawing/2014/main" val="1685806166"/>
                  </a:ext>
                </a:extLst>
              </a:tr>
              <a:tr h="502665">
                <a:tc>
                  <a:txBody>
                    <a:bodyPr/>
                    <a:lstStyle/>
                    <a:p>
                      <a:pPr algn="ctr"/>
                      <a:r>
                        <a:rPr lang="en-US" sz="2400" b="1" dirty="0">
                          <a:solidFill>
                            <a:srgbClr val="2E2E96"/>
                          </a:solidFill>
                        </a:rPr>
                        <a:t>Population</a:t>
                      </a:r>
                      <a:r>
                        <a:rPr lang="en-US" sz="2400" b="1" baseline="0" dirty="0">
                          <a:solidFill>
                            <a:srgbClr val="2E2E96"/>
                          </a:solidFill>
                        </a:rPr>
                        <a:t> 3</a:t>
                      </a:r>
                      <a:endParaRPr lang="en-US" sz="2400" b="1" dirty="0">
                        <a:solidFill>
                          <a:srgbClr val="2E2E96"/>
                        </a:solidFill>
                      </a:endParaRPr>
                    </a:p>
                  </a:txBody>
                  <a:tcPr/>
                </a:tc>
                <a:tc>
                  <a:txBody>
                    <a:bodyPr/>
                    <a:lstStyle/>
                    <a:p>
                      <a:pPr algn="ctr"/>
                      <a:r>
                        <a:rPr lang="en-US" sz="2400" b="1" dirty="0">
                          <a:solidFill>
                            <a:srgbClr val="2E2E96"/>
                          </a:solidFill>
                        </a:rPr>
                        <a:t>0.83</a:t>
                      </a:r>
                    </a:p>
                  </a:txBody>
                  <a:tcPr/>
                </a:tc>
                <a:extLst>
                  <a:ext uri="{0D108BD9-81ED-4DB2-BD59-A6C34878D82A}">
                    <a16:rowId xmlns:a16="http://schemas.microsoft.com/office/drawing/2014/main" val="3314195231"/>
                  </a:ext>
                </a:extLst>
              </a:tr>
            </a:tbl>
          </a:graphicData>
        </a:graphic>
      </p:graphicFrame>
    </p:spTree>
    <p:extLst>
      <p:ext uri="{BB962C8B-B14F-4D97-AF65-F5344CB8AC3E}">
        <p14:creationId xmlns:p14="http://schemas.microsoft.com/office/powerpoint/2010/main" val="3543864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F13F33DD-79B4-4C4F-B8F5-D794EB1E2EF0}" type="slidenum">
              <a:rPr lang="en-US"/>
              <a:pPr>
                <a:defRPr/>
              </a:pPr>
              <a:t>9</a:t>
            </a:fld>
            <a:endParaRPr lang="en-US" dirty="0"/>
          </a:p>
        </p:txBody>
      </p:sp>
      <p:sp>
        <p:nvSpPr>
          <p:cNvPr id="2" name="Title 1"/>
          <p:cNvSpPr>
            <a:spLocks noGrp="1"/>
          </p:cNvSpPr>
          <p:nvPr>
            <p:ph type="title"/>
          </p:nvPr>
        </p:nvSpPr>
        <p:spPr>
          <a:xfrm>
            <a:off x="184150" y="152400"/>
            <a:ext cx="8801100" cy="800100"/>
          </a:xfrm>
        </p:spPr>
        <p:txBody>
          <a:bodyPr/>
          <a:lstStyle/>
          <a:p>
            <a:r>
              <a:rPr lang="en-US" sz="4000" dirty="0"/>
              <a:t>Sample Simulation</a:t>
            </a:r>
          </a:p>
        </p:txBody>
      </p:sp>
      <p:sp>
        <p:nvSpPr>
          <p:cNvPr id="3" name="Rectangle 2"/>
          <p:cNvSpPr/>
          <p:nvPr/>
        </p:nvSpPr>
        <p:spPr>
          <a:xfrm>
            <a:off x="762000" y="1371600"/>
            <a:ext cx="7931150" cy="421654"/>
          </a:xfrm>
          <a:prstGeom prst="rect">
            <a:avLst/>
          </a:prstGeom>
        </p:spPr>
        <p:txBody>
          <a:bodyPr wrap="square">
            <a:spAutoFit/>
          </a:bodyPr>
          <a:lstStyle/>
          <a:p>
            <a:pPr marL="0" marR="0">
              <a:lnSpc>
                <a:spcPct val="107000"/>
              </a:lnSpc>
              <a:spcBef>
                <a:spcPts val="0"/>
              </a:spcBef>
              <a:spcAft>
                <a:spcPts val="0"/>
              </a:spcAft>
            </a:pPr>
            <a:r>
              <a:rPr lang="en-US"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p:nvPr/>
        </p:nvSpPr>
        <p:spPr>
          <a:xfrm>
            <a:off x="342900" y="1066800"/>
            <a:ext cx="8801100" cy="5570756"/>
          </a:xfrm>
          <a:prstGeom prst="rect">
            <a:avLst/>
          </a:prstGeom>
        </p:spPr>
        <p:txBody>
          <a:bodyPr wrap="square">
            <a:spAutoFit/>
          </a:bodyPr>
          <a:lstStyle/>
          <a:p>
            <a:pPr marL="457200" indent="-457200">
              <a:buClr>
                <a:srgbClr val="FFFF00"/>
              </a:buClr>
              <a:buFont typeface="Wingdings" panose="05000000000000000000" pitchFamily="2" charset="2"/>
              <a:buChar char="Ø"/>
            </a:pPr>
            <a:r>
              <a:rPr lang="en-US" sz="2800" b="1" dirty="0"/>
              <a:t>The sample size for each effect size was calculated using a one-sided alpha of .025 and varying power. </a:t>
            </a:r>
          </a:p>
          <a:p>
            <a:pPr marL="457200" indent="-457200">
              <a:buClr>
                <a:srgbClr val="FFFF00"/>
              </a:buClr>
              <a:buFont typeface="Wingdings" panose="05000000000000000000" pitchFamily="2" charset="2"/>
              <a:buChar char="Ø"/>
            </a:pPr>
            <a:r>
              <a:rPr lang="en-US" sz="2800" b="1" dirty="0"/>
              <a:t>Samples were randomly generated (5,000 times) from each population.</a:t>
            </a:r>
          </a:p>
          <a:p>
            <a:pPr marL="457200" indent="-457200">
              <a:buClr>
                <a:srgbClr val="FFFF00"/>
              </a:buClr>
              <a:buFont typeface="Wingdings" panose="05000000000000000000" pitchFamily="2" charset="2"/>
              <a:buChar char="Ø"/>
            </a:pPr>
            <a:r>
              <a:rPr lang="en-US" sz="2800" b="1" dirty="0"/>
              <a:t>Participants were randomly assigned to a treatment group and the corresponding simulated outcome. </a:t>
            </a:r>
          </a:p>
          <a:p>
            <a:pPr marL="457200" indent="-457200">
              <a:buClr>
                <a:srgbClr val="FFFF00"/>
              </a:buClr>
              <a:buFont typeface="Wingdings" panose="05000000000000000000" pitchFamily="2" charset="2"/>
              <a:buChar char="Ø"/>
            </a:pPr>
            <a:endParaRPr lang="en-US" sz="2800" b="1" dirty="0"/>
          </a:p>
          <a:p>
            <a:pPr marL="457200" indent="-457200">
              <a:buClr>
                <a:srgbClr val="FFFF00"/>
              </a:buClr>
              <a:buFont typeface="Wingdings" panose="05000000000000000000" pitchFamily="2" charset="2"/>
              <a:buChar char="Ø"/>
            </a:pPr>
            <a:r>
              <a:rPr lang="en-US" sz="2800" b="1" dirty="0"/>
              <a:t>5% and 10% of participants in each sample were randomly selected to crossover.</a:t>
            </a:r>
          </a:p>
          <a:p>
            <a:pPr marL="1371600" lvl="2" indent="-457200">
              <a:buClr>
                <a:srgbClr val="FFFF00"/>
              </a:buClr>
              <a:buFont typeface="Arial" panose="020B0604020202020204" pitchFamily="34" charset="0"/>
              <a:buChar char="•"/>
            </a:pPr>
            <a:r>
              <a:rPr lang="en-US" sz="2400" b="1" dirty="0">
                <a:solidFill>
                  <a:srgbClr val="C5FF0B"/>
                </a:solidFill>
              </a:rPr>
              <a:t>From the experimental group to the control group </a:t>
            </a:r>
          </a:p>
          <a:p>
            <a:pPr marL="1371600" lvl="2" indent="-457200">
              <a:buClr>
                <a:srgbClr val="FFFF00"/>
              </a:buClr>
              <a:buFont typeface="Arial" panose="020B0604020202020204" pitchFamily="34" charset="0"/>
              <a:buChar char="•"/>
            </a:pPr>
            <a:r>
              <a:rPr lang="en-US" sz="2400" b="1" dirty="0">
                <a:solidFill>
                  <a:srgbClr val="C5FF0B"/>
                </a:solidFill>
              </a:rPr>
              <a:t>From the control group to the experimental group</a:t>
            </a:r>
          </a:p>
        </p:txBody>
      </p:sp>
    </p:spTree>
    <p:extLst>
      <p:ext uri="{BB962C8B-B14F-4D97-AF65-F5344CB8AC3E}">
        <p14:creationId xmlns:p14="http://schemas.microsoft.com/office/powerpoint/2010/main" val="14555192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RCR Bkg 2">
  <a:themeElements>
    <a:clrScheme name="Custom 1">
      <a:dk1>
        <a:srgbClr val="000000"/>
      </a:dk1>
      <a:lt1>
        <a:srgbClr val="F8F8F8"/>
      </a:lt1>
      <a:dk2>
        <a:srgbClr val="000066"/>
      </a:dk2>
      <a:lt2>
        <a:srgbClr val="00CCCC"/>
      </a:lt2>
      <a:accent1>
        <a:srgbClr val="E57200"/>
      </a:accent1>
      <a:accent2>
        <a:srgbClr val="00CCCC"/>
      </a:accent2>
      <a:accent3>
        <a:srgbClr val="FFFF00"/>
      </a:accent3>
      <a:accent4>
        <a:srgbClr val="7030A0"/>
      </a:accent4>
      <a:accent5>
        <a:srgbClr val="00B050"/>
      </a:accent5>
      <a:accent6>
        <a:srgbClr val="E78A2D"/>
      </a:accent6>
      <a:hlink>
        <a:srgbClr val="FFFF00"/>
      </a:hlink>
      <a:folHlink>
        <a:srgbClr val="FFFF00"/>
      </a:folHlink>
    </a:clrScheme>
    <a:fontScheme name="DRCR Bkg 2">
      <a:majorFont>
        <a:latin typeface="Arial"/>
        <a:ea typeface=""/>
        <a:cs typeface=""/>
      </a:majorFont>
      <a:minorFont>
        <a:latin typeface="Arial"/>
        <a:ea typeface=""/>
        <a:cs typeface=""/>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RCR Bkg 2 1">
        <a:dk1>
          <a:srgbClr val="000000"/>
        </a:dk1>
        <a:lt1>
          <a:srgbClr val="DDDDDD"/>
        </a:lt1>
        <a:dk2>
          <a:srgbClr val="0000FF"/>
        </a:dk2>
        <a:lt2>
          <a:srgbClr val="00CCCC"/>
        </a:lt2>
        <a:accent1>
          <a:srgbClr val="B2B2B2"/>
        </a:accent1>
        <a:accent2>
          <a:srgbClr val="FF9933"/>
        </a:accent2>
        <a:accent3>
          <a:srgbClr val="AAAAFF"/>
        </a:accent3>
        <a:accent4>
          <a:srgbClr val="BDBDBD"/>
        </a:accent4>
        <a:accent5>
          <a:srgbClr val="D5D5D5"/>
        </a:accent5>
        <a:accent6>
          <a:srgbClr val="E78A2D"/>
        </a:accent6>
        <a:hlink>
          <a:srgbClr val="CC00CC"/>
        </a:hlink>
        <a:folHlink>
          <a:srgbClr val="9999FF"/>
        </a:folHlink>
      </a:clrScheme>
      <a:clrMap bg1="dk2" tx1="lt1" bg2="dk1" tx2="lt2" accent1="accent1" accent2="accent2" accent3="accent3" accent4="accent4" accent5="accent5" accent6="accent6" hlink="hlink" folHlink="folHlink"/>
    </a:extraClrScheme>
    <a:extraClrScheme>
      <a:clrScheme name="DRCR Bkg 2 2">
        <a:dk1>
          <a:srgbClr val="000000"/>
        </a:dk1>
        <a:lt1>
          <a:srgbClr val="CCCCFF"/>
        </a:lt1>
        <a:dk2>
          <a:srgbClr val="003399"/>
        </a:dk2>
        <a:lt2>
          <a:srgbClr val="76E0E6"/>
        </a:lt2>
        <a:accent1>
          <a:srgbClr val="66CCFF"/>
        </a:accent1>
        <a:accent2>
          <a:srgbClr val="6666FF"/>
        </a:accent2>
        <a:accent3>
          <a:srgbClr val="E2E2FF"/>
        </a:accent3>
        <a:accent4>
          <a:srgbClr val="000000"/>
        </a:accent4>
        <a:accent5>
          <a:srgbClr val="B8E2FF"/>
        </a:accent5>
        <a:accent6>
          <a:srgbClr val="5C5CE7"/>
        </a:accent6>
        <a:hlink>
          <a:srgbClr val="00CCCC"/>
        </a:hlink>
        <a:folHlink>
          <a:srgbClr val="9999FF"/>
        </a:folHlink>
      </a:clrScheme>
      <a:clrMap bg1="lt1" tx1="dk1" bg2="lt2" tx2="dk2" accent1="accent1" accent2="accent2" accent3="accent3" accent4="accent4" accent5="accent5" accent6="accent6" hlink="hlink" folHlink="folHlink"/>
    </a:extraClrScheme>
    <a:extraClrScheme>
      <a:clrScheme name="DRCR Bkg 2 3">
        <a:dk1>
          <a:srgbClr val="000000"/>
        </a:dk1>
        <a:lt1>
          <a:srgbClr val="FFFFFF"/>
        </a:lt1>
        <a:dk2>
          <a:srgbClr val="000000"/>
        </a:dk2>
        <a:lt2>
          <a:srgbClr val="DDDDDD"/>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Master</Template>
  <TotalTime>81701</TotalTime>
  <Words>2439</Words>
  <Application>Microsoft Office PowerPoint</Application>
  <PresentationFormat>On-screen Show (4:3)</PresentationFormat>
  <Paragraphs>343</Paragraphs>
  <Slides>21</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Ebrima</vt:lpstr>
      <vt:lpstr>Times New Roman</vt:lpstr>
      <vt:lpstr>Wingdings</vt:lpstr>
      <vt:lpstr>DRCR Bkg 2</vt:lpstr>
      <vt:lpstr>EFFECT OF TREATMENT CROSSOVER ON INTENTION TO TREAT ANALYSIS IN A NON-INFERIORITY TRIAL </vt:lpstr>
      <vt:lpstr>Overview of Clinical Trial Designs</vt:lpstr>
      <vt:lpstr>Analysis Approach for Clinical Trials</vt:lpstr>
      <vt:lpstr>Background</vt:lpstr>
      <vt:lpstr>Background</vt:lpstr>
      <vt:lpstr>Purpose</vt:lpstr>
      <vt:lpstr>Methods</vt:lpstr>
      <vt:lpstr>Population Simulation</vt:lpstr>
      <vt:lpstr>Sample Simulation</vt:lpstr>
      <vt:lpstr>Analyses</vt:lpstr>
      <vt:lpstr>Sample Simulation Parameters</vt:lpstr>
      <vt:lpstr>Results Crossover from experimental arm to control arm</vt:lpstr>
      <vt:lpstr>Results Crossover from experimental arm to control arm ITT Analysis Approach: 5% crossover</vt:lpstr>
      <vt:lpstr>Results Crossover from experimental arm to control arm</vt:lpstr>
      <vt:lpstr>Results Crossover from experimental arm to control arm ITT Analysis Approach: 10% crossover</vt:lpstr>
      <vt:lpstr>Results Crossover from control arm to experimental arm</vt:lpstr>
      <vt:lpstr>Results Crossover from control arm to experimental arm</vt:lpstr>
      <vt:lpstr>Limitations</vt:lpstr>
      <vt:lpstr>Conclusions</vt:lpstr>
      <vt:lpstr>References</vt:lpstr>
      <vt:lpstr>Thank You on Behalf of the  Diabetic Retinopathy Clinical Research Network (DRCR.net)</vt:lpstr>
    </vt:vector>
  </TitlesOfParts>
  <Company>Joslin Diabetes 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Funding Mechanism</dc:title>
  <dc:creator>Lloyd Paul Aiello</dc:creator>
  <cp:lastModifiedBy>Isoken Odia</cp:lastModifiedBy>
  <cp:revision>2291</cp:revision>
  <cp:lastPrinted>2018-05-09T13:15:50Z</cp:lastPrinted>
  <dcterms:created xsi:type="dcterms:W3CDTF">2002-09-24T11:12:38Z</dcterms:created>
  <dcterms:modified xsi:type="dcterms:W3CDTF">2018-05-21T19:33:47Z</dcterms:modified>
</cp:coreProperties>
</file>